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1005" r:id="rId2"/>
    <p:sldId id="1373" r:id="rId3"/>
    <p:sldId id="1457" r:id="rId4"/>
    <p:sldId id="1343" r:id="rId5"/>
    <p:sldId id="1358" r:id="rId6"/>
    <p:sldId id="1299" r:id="rId7"/>
    <p:sldId id="1385" r:id="rId8"/>
    <p:sldId id="1386" r:id="rId9"/>
    <p:sldId id="1377" r:id="rId10"/>
    <p:sldId id="1359" r:id="rId11"/>
    <p:sldId id="1384" r:id="rId12"/>
    <p:sldId id="1329" r:id="rId13"/>
    <p:sldId id="1390" r:id="rId14"/>
    <p:sldId id="1428" r:id="rId15"/>
    <p:sldId id="1387" r:id="rId16"/>
    <p:sldId id="1389" r:id="rId17"/>
    <p:sldId id="1378" r:id="rId18"/>
    <p:sldId id="1431" r:id="rId19"/>
    <p:sldId id="1432" r:id="rId20"/>
    <p:sldId id="1433" r:id="rId21"/>
    <p:sldId id="1380" r:id="rId22"/>
    <p:sldId id="1388" r:id="rId23"/>
    <p:sldId id="1391" r:id="rId24"/>
    <p:sldId id="1382" r:id="rId25"/>
    <p:sldId id="1392" r:id="rId26"/>
    <p:sldId id="1383" r:id="rId27"/>
    <p:sldId id="1396" r:id="rId28"/>
    <p:sldId id="1394" r:id="rId29"/>
    <p:sldId id="1434" r:id="rId30"/>
    <p:sldId id="1393" r:id="rId31"/>
    <p:sldId id="1397" r:id="rId32"/>
    <p:sldId id="1399" r:id="rId33"/>
    <p:sldId id="1328" r:id="rId34"/>
    <p:sldId id="1405" r:id="rId35"/>
    <p:sldId id="1332" r:id="rId36"/>
    <p:sldId id="1407" r:id="rId37"/>
    <p:sldId id="1408" r:id="rId38"/>
    <p:sldId id="1409" r:id="rId39"/>
    <p:sldId id="1410" r:id="rId40"/>
    <p:sldId id="1411" r:id="rId41"/>
    <p:sldId id="1355" r:id="rId42"/>
    <p:sldId id="1412" r:id="rId43"/>
    <p:sldId id="1435" r:id="rId44"/>
    <p:sldId id="1452" r:id="rId45"/>
    <p:sldId id="1437" r:id="rId46"/>
    <p:sldId id="1429" r:id="rId47"/>
    <p:sldId id="1413" r:id="rId48"/>
    <p:sldId id="1444" r:id="rId49"/>
    <p:sldId id="1445" r:id="rId50"/>
    <p:sldId id="1447" r:id="rId51"/>
    <p:sldId id="1415" r:id="rId52"/>
    <p:sldId id="1416" r:id="rId53"/>
    <p:sldId id="1417" r:id="rId54"/>
    <p:sldId id="1418" r:id="rId55"/>
    <p:sldId id="1419" r:id="rId56"/>
    <p:sldId id="1448" r:id="rId57"/>
    <p:sldId id="1420" r:id="rId58"/>
    <p:sldId id="1421" r:id="rId59"/>
    <p:sldId id="1430" r:id="rId60"/>
    <p:sldId id="1422" r:id="rId61"/>
    <p:sldId id="1423" r:id="rId62"/>
    <p:sldId id="1451" r:id="rId63"/>
    <p:sldId id="1425" r:id="rId64"/>
    <p:sldId id="1426" r:id="rId65"/>
    <p:sldId id="1427" r:id="rId66"/>
    <p:sldId id="1357" r:id="rId67"/>
    <p:sldId id="1454" r:id="rId68"/>
    <p:sldId id="1453" r:id="rId69"/>
    <p:sldId id="1331" r:id="rId70"/>
    <p:sldId id="1340" r:id="rId71"/>
    <p:sldId id="1348" r:id="rId72"/>
    <p:sldId id="1375" r:id="rId73"/>
    <p:sldId id="1338" r:id="rId74"/>
    <p:sldId id="1341" r:id="rId75"/>
    <p:sldId id="1342" r:id="rId76"/>
    <p:sldId id="1330" r:id="rId77"/>
    <p:sldId id="1344" r:id="rId78"/>
    <p:sldId id="1346" r:id="rId79"/>
    <p:sldId id="1347" r:id="rId80"/>
    <p:sldId id="1349" r:id="rId81"/>
    <p:sldId id="1350" r:id="rId82"/>
    <p:sldId id="1351" r:id="rId83"/>
    <p:sldId id="1362" r:id="rId84"/>
    <p:sldId id="1374" r:id="rId85"/>
    <p:sldId id="1401" r:id="rId86"/>
    <p:sldId id="1402" r:id="rId87"/>
    <p:sldId id="1403" r:id="rId88"/>
    <p:sldId id="1404" r:id="rId89"/>
    <p:sldId id="1455" r:id="rId90"/>
    <p:sldId id="1438" r:id="rId91"/>
    <p:sldId id="1439" r:id="rId92"/>
    <p:sldId id="1440" r:id="rId93"/>
    <p:sldId id="1441" r:id="rId94"/>
    <p:sldId id="1443" r:id="rId95"/>
    <p:sldId id="1456" r:id="rId96"/>
    <p:sldId id="1400" r:id="rId97"/>
    <p:sldId id="1371" r:id="rId98"/>
    <p:sldId id="1363" r:id="rId99"/>
    <p:sldId id="1361" r:id="rId100"/>
    <p:sldId id="1364" r:id="rId101"/>
    <p:sldId id="1365" r:id="rId102"/>
    <p:sldId id="1366" r:id="rId103"/>
    <p:sldId id="1367" r:id="rId104"/>
    <p:sldId id="1372" r:id="rId105"/>
    <p:sldId id="1369" r:id="rId106"/>
    <p:sldId id="1370" r:id="rId10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CC"/>
    <a:srgbClr val="00608A"/>
    <a:srgbClr val="008000"/>
    <a:srgbClr val="FF9900"/>
    <a:srgbClr val="AB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75932" autoAdjust="0"/>
  </p:normalViewPr>
  <p:slideViewPr>
    <p:cSldViewPr snapToGrid="0" snapToObjects="1">
      <p:cViewPr varScale="1">
        <p:scale>
          <a:sx n="72" d="100"/>
          <a:sy n="72" d="100"/>
        </p:scale>
        <p:origin x="917" y="86"/>
      </p:cViewPr>
      <p:guideLst>
        <p:guide orient="horz" pos="252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845"/>
    </p:cViewPr>
  </p:sorterViewPr>
  <p:notesViewPr>
    <p:cSldViewPr snapToGrid="0" snapToObjects="1" showGuides="1">
      <p:cViewPr varScale="1">
        <p:scale>
          <a:sx n="62" d="100"/>
          <a:sy n="62" d="100"/>
        </p:scale>
        <p:origin x="3139" y="53"/>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19:51:38.401"/>
    </inkml:context>
    <inkml:brush xml:id="br0">
      <inkml:brushProperty name="width" value="0.025" units="cm"/>
      <inkml:brushProperty name="height" value="0.025" units="cm"/>
      <inkml:brushProperty name="color" value="#FFFFFF"/>
    </inkml:brush>
  </inkml:definitions>
  <inkml:trace contextRef="#ctx0" brushRef="#br0">63 25 24575,'-6'136'0,"6"-141"0,1 1 0,0-1 0,0 1 0,0-1 0,0 1 0,4-7 0,-3 6 0,0 0 0,0 0 0,0 0 0,-1-1 0,0 1 0,1-10 0,-2 8 0,0 0 0,0-1 0,-1 0 0,1 1 0,-1-1 0,-1 0 0,0 1 0,-3-10 0,6 24 0,0-1 0,0 1 0,-1-1 0,0 1 0,0 0 0,-2 6 0,1 10 0,1 85 0,0-108 0,0 1 0,0-1 0,-1 0 0,1 0 0,0 1 0,0-1 0,0 0 0,0 1 0,0-1 0,0 0 0,0 1 0,0-1 0,0 0 0,0 1 0,0-1 0,0 0 0,0 1 0,0-1 0,0 0 0,1 1 0,-1-1 0,0 0 0,0 0 0,0 1 0,0-1 0,1 0 0,-1 1 0,0-1 0,0 0 0,0 0 0,1 0 0,-1 1 0,0-1 0,0 0 0,1 0 0,-1 0 0,0 0 0,1 1 0,-1-1 0,0 0 0,1 0 0,-1 0 0,0 0 0,0 0 0,1 0 0,-1 0 0,0 0 0,1 0 0,-1 0 0,0 0 0,1 0 0,-1 0 0,0 0 0,1 0 0,-1 0 0,0 0 0,1-1 0,-1 1 0,0 0 0,0 0 0,1 0 0,-1 0 0,0-1 0,0 1 0,1 0 0,-1 0 0,0-1 0,13-19 0,-9-1 0,0-1 0,-2 1 0,0-1 0,-2-39 0,-3 53 0,-1 14 0,0 17 0,5-4 0,7 38 0,-1-18 0,-8-48 0,1-1 0,1 1 0,-1 0 0,3-11 0,-1 13 0,-1 0 0,0 0 0,-1-1 0,1 1 0,-1-1 0,-1 1 0,0 0 0,0-1 0,-2-7 0,-2 8 0,3 16 0,2 15 0,10 6 0,-8-25 0,0 0 0,0 0 0,0 0 0,-1 0 0,2 11 0,-1-12 0,1-13 0,2-17 0,-6 21 0,0 0 0,-1 0 0,1 0 0,-1 0 0,0 0 0,-1 1 0,1-1 0,-1 0 0,0 1 0,0 0 0,0 0 0,-5-5 0,7 7 0,0 1 0,0 0 0,0-1 0,-1 1 0,1 0 0,0-1 0,-1 1 0,1 0 0,-1 0 0,1 0 0,-1 0 0,0 0 0,0 1 0,1-1 0,-1 0 0,0 1 0,0 0 0,1-1 0,-1 1 0,0 0 0,0 0 0,0 0 0,0 0 0,0 0 0,1 0 0,-1 0 0,0 1 0,0-1 0,0 1 0,1-1 0,-1 1 0,0 0 0,0 0 0,1 0 0,-1 0 0,-1 1 0,0 1 0,0-1 0,0 1 0,0 0 0,0 1 0,0-1 0,1 0 0,-3 5 0,5-7 0,-1 0 0,1 1 0,-1-1 0,1 1 0,0-1 0,0 0 0,0 1 0,0-1 0,0 1 0,0-1 0,0 1 0,0-1 0,0 0 0,1 1 0,-1-1 0,0 0 0,1 1 0,-1-1 0,1 0 0,0 1 0,-1-1 0,1 0 0,0 0 0,0 0 0,2 2 0,-1 0 0,1 0 0,0 0 0,1-1 0,-1 1 0,0-1 0,1 0 0,-1 0 0,6 2 0,-8-3 0,-1-1 0,1 0 0,0 1 0,-1-1 0,1 0 0,0 0 0,0 0 0,-1 1 0,1-1 0,0 0 0,0 0 0,-1 0 0,1 0 0,0 0 0,0 0 0,-1-1 0,1 1 0,0 0 0,0 0 0,-1 0 0,1-1 0,0 1 0,-1 0 0,1-1 0,0 1 0,-1-1 0,1 1 0,0-1 0,-1 1 0,1-1 0,-1 1 0,1-1 0,-1 1 0,1-1 0,-1 0 0,0 1 0,1-1 0,-1 0 0,0 1 0,1-1 0,-1 0 0,0 0 0,0 1 0,0-1 0,0 0 0,1 0 0,-1 1 0,0-1 0,0 0 0,-1 0 0,1 1 0,0-2 0,-1 0 0,0 1 0,0 0 0,0 0 0,1 0 0,-2-1 0,1 1 0,0 0 0,0 1 0,0-1 0,0 0 0,-1 0 0,1 0 0,0 1 0,-1-1 0,1 1 0,0-1 0,-1 1 0,1-1 0,-1 1 0,1 0 0,-1 0 0,1 0 0,-1 0 0,-1 0 0,-18 2 0,20-1 0,1-1 0,-1 0 0,1 0 0,-1 1 0,1-1 0,-1 0 0,1 1 0,0-1 0,-1 0 0,1 1 0,0-1 0,-1 0 0,1 1 0,0-1 0,-1 1 0,1-1 0,0 1 0,0-1 0,-1 1 0,1-1 0,0 1 0,0-1 0,0 1 0,0-1 0,0 1 0,0-1 0,0 1 0,0-1 0,0 1 0,0-1 0,0 2 0,0-2 0,0 0 0,1 1 0,-1-1 0,0 1 0,0-1 0,1 0 0,-1 1 0,0-1 0,0 1 0,1-1 0,-1 0 0,0 1 0,1-1 0,-1 0 0,0 0 0,1 1 0,-1-1 0,1 0 0,-1 0 0,0 0 0,1 1 0,-1-1 0,1 0 0,-1 0 0,1 0 0,-1 0 0,1 0 0,-1 0 0,1 0 0,-1 0 0,0 0 0,1 0 0,-1 0 0,1 0 0,-1 0 0,1 0 0,-1-1 0,1 1 0,-1 0 0,0 0 0,1 0 0,-1-1 0,1 1 0,-1 0 0,0 0 0,1-1 0,-1 1 0,0 0 0,1-1 0,17-16 0,-18 18 0,-1 0 0,0 0 0,1 0 0,-1-1 0,0 1 0,0 0 0,0 0 0,0-1 0,0 1 0,0-1 0,0 1 0,0-1 0,0 1 0,0-1 0,0 1 0,0-1 0,0 0 0,0 0 0,0 0 0,0 0 0,-1 1 0,1-1 0,0-1 0,0 1 0,0 0 0,0 0 0,0 0 0,0-1 0,0 1 0,-1 0 0,1-1 0,0 1 0,0-1 0,0 1 0,0-1 0,1 0 0,-1 1 0,0-1 0,0 0 0,0 0 0,0 1 0,1-1 0,-1 0 0,0 0 0,1 0 0,-1 0 0,1 0 0,-1 0 0,1 0 0,-1 0 0,1 0 0,0 0 0,0 0 0,-1-1 0,1 1 0,0 0 0,0 0 0,0 0 0,0 0 0,0-2 0,-10 47 0,10-41 0,-1-1 0,1 1 0,0-1 0,0 1 0,0-1 0,0 1 0,0-1 0,0 1 0,1-1 0,-1 1 0,1-1 0,0 0 0,0 1 0,0-1 0,2 4 0,-2-5 0,1-1 0,0 1 0,0 0 0,0-1 0,0 1 0,0-1 0,0 1 0,0-1 0,1 0 0,2 0 0,-4 0 0,-1 0 0,1 1 0,0-1 0,0 0 0,0 0 0,0 0 0,0 0 0,0 0 0,0 0 0,0-1 0,-1 1 0,1 0 0,0 0 0,0-1 0,0 1 0,0 0 0,-1-1 0,1 1 0,0-1 0,0 1 0,-1-1 0,1 0 0,0 1 0,0-2 0,-2 2 0,0-1 0,0 0 0,0 0 0,0 1 0,0-1 0,0 1 0,-1-1 0,1 1 0,0 0 0,0-1 0,-1 1 0,1 0 0,0 0 0,0 0 0,-3 0 0,-15-5 0,10-7 0,10 10 0,7 5 0,-7-2 0,0-1 0,-1 1 0,1 0 0,0-1 0,0 1 0,0-1 0,0 0 0,0 1 0,0-1 0,0 0 0,0 0 0,0 1 0,1-1 0,-1 0 0,0 0 0,0 0 0,0 0 0,0 0 0,0-1 0,0 1 0,0 0 0,0 0 0,0-1 0,0 1 0,0 0 0,0-1 0,0 1 0,0-1 0,0 0 0,0 1 0,-1-1 0,1 0 0,1-1 0,-1 1 0,-1-1 0,1 1 0,-1 0 0,1-1 0,-1 0 0,0 1 0,0-1 0,0 1 0,0-1 0,0 1 0,0-1 0,0 1 0,0-1 0,-1 1 0,1-1 0,0 1 0,-1-1 0,1 1 0,-1-1 0,0 1 0,0 0 0,1-1 0,-1 1 0,-1-1 0,1 0-105,-1 0 0,1 0 0,0-1 0,1 1 0,-1 0 0,0 0 0,1 0 0,-1-1 0,1 1 0,0 0 0,-1 0 0,1-5 0,1 2-6721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4:50.319"/>
    </inkml:context>
    <inkml:brush xml:id="br0">
      <inkml:brushProperty name="width" value="0.2" units="cm"/>
      <inkml:brushProperty name="height" value="0.2" units="cm"/>
      <inkml:brushProperty name="color" value="#FFFFFF"/>
    </inkml:brush>
  </inkml:definitions>
  <inkml:trace contextRef="#ctx0" brushRef="#br0">0 92 24575,'8'-52'0,"-3"24"0,-5 17-1365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4:57.140"/>
    </inkml:context>
    <inkml:brush xml:id="br0">
      <inkml:brushProperty name="width" value="0.2" units="cm"/>
      <inkml:brushProperty name="height" value="0.2" units="cm"/>
      <inkml:brushProperty name="color" value="#FFFFFF"/>
    </inkml:brush>
  </inkml:definitions>
  <inkml:trace contextRef="#ctx0" brushRef="#br0">752 14 24575,'-46'-13'0,"35"13"0,1 2 0,0-1 0,-1 1 0,-15 6 0,16-5 0,0 0 0,0-1 0,-1 0 0,-20 2 0,-60-7 0,-149 6 0,180-2 0,39-1 0,-1 1 0,-27 4 0,44-4 0,0 0 0,0 1 0,1-1 0,-1 1 0,1 0 0,-1 0 0,1 1 0,0-1 0,-1 1 0,1 0 0,1 0 0,-1 0 0,0 1 0,1-1 0,0 1 0,-1 0 0,-2 5 0,5-7 0,0 0 0,1 0 0,-1 0 0,0 0 0,1 1 0,-1-1 0,1 0 0,0 1 0,0-1 0,0 0 0,0 1 0,0-1 0,0 0 0,0 1 0,1-1 0,-1 0 0,1 0 0,0 1 0,0-1 0,0 0 0,0 0 0,0 0 0,0 0 0,0 0 0,1 0 0,-1 0 0,1-1 0,0 1 0,-1 0 0,1-1 0,0 1 0,0-1 0,0 0 0,0 1 0,0-1 0,0 0 0,3 1 0,12 6 0,0 0 0,0-1 0,1 0 0,0-2 0,33 6 0,95 6 0,-143-16 0,0-1 0,0 0 0,0 0 0,0 0 0,0 0 0,0 0 0,0-1 0,0 0 0,-1 1 0,1-1 0,0 0 0,0 0 0,0 0 0,-1-1 0,1 1 0,-1-1 0,1 1 0,-1-1 0,4-4 0,-1 1 0,-2-1 0,1 0 0,-1 0 0,1 0 0,-2 0 0,1-1 0,2-10 0,15-23-20,-18 37-38,0 1-1,0-1 1,0-1-1,0 1 1,0 0-1,-1 0 1,1 0-1,-1-1 1,0 1-1,0-1 1,0 1-1,-1-1 1,1 0-1,-1 1 1,0-1-1,0 1 1,0-1-1,0 0 1,-1 1-1,1-1 1,-1 1-1,-2-6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07.292"/>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10.020"/>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12.51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15.304"/>
    </inkml:context>
    <inkml:brush xml:id="br0">
      <inkml:brushProperty name="width" value="0.2" units="cm"/>
      <inkml:brushProperty name="height" value="0.2" units="cm"/>
      <inkml:brushProperty name="color" value="#FFFFFF"/>
    </inkml:brush>
  </inkml:definitions>
  <inkml:trace contextRef="#ctx0" brushRef="#br0">48 807 24575,'2'-93'0,"-4"-99"0,-12-52 0,8 38 0,5 203 13,0-1 1,0 1-1,0-1 0,0 1 0,-1-1 0,1 1 0,-5-6 0,5 6-160,-1 0 0,0 0 0,1 0 0,-1 0 0,1-1 0,0 1 0,0 0 0,0 0 0,0-8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18.534"/>
    </inkml:context>
    <inkml:brush xml:id="br0">
      <inkml:brushProperty name="width" value="0.2" units="cm"/>
      <inkml:brushProperty name="height" value="0.2" units="cm"/>
      <inkml:brushProperty name="color" value="#FFFFFF"/>
    </inkml:brush>
  </inkml:definitions>
  <inkml:trace contextRef="#ctx0" brushRef="#br0">20 0 24575,'-13'219'0,"6"-80"0,7-126-1365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23.598"/>
    </inkml:context>
    <inkml:brush xml:id="br0">
      <inkml:brushProperty name="width" value="0.2" units="cm"/>
      <inkml:brushProperty name="height" value="0.2" units="cm"/>
      <inkml:brushProperty name="color" value="#FFFFFF"/>
    </inkml:brush>
  </inkml:definitions>
  <inkml:trace contextRef="#ctx0" brushRef="#br0">0 1 24575,'1'12'0,"1"-1"0,0 1 0,0-1 0,1 1 0,4 10 0,-2-9 0,-2 0 0,0-1 0,3 24 0,16 142-688,-19-159 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29.697"/>
    </inkml:context>
    <inkml:brush xml:id="br0">
      <inkml:brushProperty name="width" value="0.2" units="cm"/>
      <inkml:brushProperty name="height" value="0.2" units="cm"/>
      <inkml:brushProperty name="color" value="#FFFFFF"/>
    </inkml:brush>
  </inkml:definitions>
  <inkml:trace contextRef="#ctx0" brushRef="#br0">0 27 24575,'3'31'0,"-3"-30"0,0 1 0,0-1 0,1 1 0,-1-1 0,0 1 0,0-1 0,1 0 0,-1 1 0,1-1 0,-1 0 0,1 1 0,0-1 0,-1 0 0,1 0 0,0 0 0,0 1 0,2 0 0,-3-2 0,1-1 0,0 1 0,-1-1 0,1 0 0,-1 1 0,1-1 0,-1 0 0,1 0 0,-1 0 0,0 1 0,1-1 0,-1 0 0,0 0 0,1 0 0,-1 0 0,0 1 0,0-1 0,0 0 0,0 0 0,0 0 0,0 0 0,0 0 0,0-1 0,-1-30 0,1 27 0,2-21 0,3 45 0,8 194 0,0-68 0,-7-82 0,-6 119 0,-1-135 0,1-32 0,0-1 0,-1 1 0,-6 24 0,7-37 5,-1-1 0,0 1 0,1 0 0,-1-1 0,0 1 0,0-1 0,0 1 0,0-1 0,-1 0 0,1 1 0,0-1 0,0 0 0,-1 0 0,1 0 0,-3 1 0,-9 9-1450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36.361"/>
    </inkml:context>
    <inkml:brush xml:id="br0">
      <inkml:brushProperty name="width" value="0.2" units="cm"/>
      <inkml:brushProperty name="height" value="0.2" units="cm"/>
      <inkml:brushProperty name="color" value="#FFFFFF"/>
    </inkml:brush>
  </inkml:definitions>
  <inkml:trace contextRef="#ctx0" brushRef="#br0">40 255 24575,'0'-36'0,"2"20"0,-2 0 0,0 0 0,-1-1 0,0 1 0,-2 0 0,0 0 0,0 0 0,-2 0 0,-10-26 0,5 11 0,18 53 0,9 55 0,10 119 0,-20 35 0,0-174 0,-3-40 0,-2 0 0,0 0 0,0 0 0,-2 1 0,0-1 0,-1 0 0,-5 22 0,5-33 20,-1 0 0,-1 1 0,1-1 0,-1 0 0,-5 7 0,7-12-55,1 0 1,-1 0-1,1 0 1,-1 0-1,0 0 1,1-1-1,-1 1 1,0 0-1,0 0 1,1-1-1,-1 1 1,0 0-1,0-1 0,0 1 1,0-1-1,0 1 1,0-1-1,0 0 1,0 1-1,0-1 1,0 0-1,0 0 1,0 1-1,0-1 1,0 0-1,0 0 1,0 0-1,0 0 0,-1-1 1,1 1-1,0 0 1,0 0-1,0-1 1,0 1-1,0 0 1,0-1-1,0 1 1,1-1-1,-1 0 1,0 1-1,0-1 0,-1-1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39.463"/>
    </inkml:context>
    <inkml:brush xml:id="br0">
      <inkml:brushProperty name="width" value="0.025" units="cm"/>
      <inkml:brushProperty name="height" value="0.025" units="cm"/>
      <inkml:brushProperty name="color" value="#FFFFFF"/>
    </inkml:brush>
  </inkml:definitions>
  <inkml:trace contextRef="#ctx0" brushRef="#br0">78 221 24575,'-16'-3'0,"14"-3"0,23-14 0,-4 6 0,-22 13 0,-1 0 0,1 1 0,0 0 0,-1 0 0,1 0 0,-9 2 0,-17 13 0,30-15 0,-1 1 0,1 0 0,0 0 0,-1 0 0,1-1 0,0 1 0,0 1 0,0-1 0,0 0 0,0 0 0,0 0 0,0 0 0,0 1 0,0-1 0,0 0 0,1 1 0,-1-1 0,1 1 0,-1 1 0,1-3 0,1 1 0,0-1 0,-1 1 0,1-1 0,0 1 0,0-1 0,-1 0 0,1 1 0,0-1 0,0 0 0,0 0 0,-1 1 0,1-1 0,0 0 0,0 0 0,0 0 0,0 0 0,-1 0 0,1 0 0,0 0 0,0-1 0,0 1 0,0 0 0,-1 0 0,1-1 0,0 1 0,0 0 0,1-2 0,25-7 0,6-8 0,-26 13 0,-24 16 0,6-4 0,-26 17 0,34-24 0,6-5 0,19-16 0,5-7 0,-8 11 0,-36 47 0,-26 51 0,47-89 0,-1-1 0,0 1 0,0-1 0,3-15 0,3-9 0,11-44 0,-18 60 0,2-1 0,1 1 0,0 0 0,0 1 0,11-20 0,-13 31 0,-3 6 0,-6 14 0,-12 24 0,5-19 0,2 0 0,0 1 0,2 0 0,0 1 0,-6 29 0,13-47 0,1 0 0,0 0 0,1 0 0,-1 0 0,1 0 0,0 0 0,1 0 0,-1 0 0,1 0 0,1 6 0,-2-11 0,1 1 0,-1-1 0,0 1 0,0-1 0,1 1 0,-1 0 0,0-1 0,1 1 0,-1-1 0,1 0 0,-1 1 0,1-1 0,-1 1 0,1-1 0,-1 0 0,1 1 0,-1-1 0,1 0 0,0 1 0,-1-1 0,1 0 0,-1 0 0,1 0 0,0 0 0,-1 1 0,1-1 0,-1 0 0,1 0 0,1 0 0,0-1 0,1 0 0,-1 0 0,1 0 0,-1 0 0,1 0 0,-1 0 0,0-1 0,1 1 0,-1-1 0,0 0 0,2-2 0,4-4 0,0 1 0,-1-2 0,0 1 0,-1-1 0,0 0 0,6-12 0,-10 19 0,-1-1 0,1 1 0,-1 0 0,0 0 0,0-1 0,0 1 0,0-1 0,-1 1 0,1-1 0,-1 1 0,1-1 0,-1 0 0,0 1 0,0-1 0,0 1 0,0-1 0,-1 0 0,1 1 0,-1-1 0,1 1 0,-1-1 0,0 1 0,0-1 0,0 1 0,0 0 0,-1-1 0,1 1 0,0 0 0,-1 0 0,0 0 0,-2-3 0,3 5 0,0-1 0,0 0 0,-1 0 0,1 1 0,0-1 0,0 1 0,-1-1 0,1 1 0,0-1 0,0 1 0,-1 0 0,1 0 0,-1 0 0,1 0 0,0 0 0,-1 0 0,1 0 0,0 0 0,-1 0 0,1 0 0,0 1 0,-1-1 0,1 1 0,0-1 0,0 1 0,0-1 0,-1 1 0,1 0 0,0 0 0,0-1 0,0 1 0,0 0 0,0 0 0,0 0 0,0 0 0,-1 2 0,0-1 0,1 0 0,0 0 0,-1 1 0,1-1 0,0 0 0,0 0 0,0 1 0,0-1 0,1 0 0,-1 1 0,1-1 0,-1 1 0,1-1 0,0 0 0,0 1 0,0-1 0,0 1 0,1-1 0,0 5 0,-1-6 0,1 0 0,-1 0 0,1 0 0,-1-1 0,1 1 0,-1 0 0,1-1 0,0 1 0,-1 0 0,1-1 0,0 1 0,-1-1 0,1 1 0,0-1 0,0 1 0,0-1 0,-1 0 0,1 1 0,0-1 0,0 0 0,0 0 0,0 0 0,0 1 0,-1-1 0,1 0 0,0 0 0,0 0 0,0 0 0,0-1 0,0 1 0,0 0 0,0 0 0,-1 0 0,1-1 0,0 1 0,0 0 0,0-1 0,-1 1 0,1-1 0,0 1 0,0-1 0,-1 1 0,1-1 0,1-1 0,1 0 0,-1 0 0,1 0 0,-1 0 0,1 0 0,-1-1 0,0 1 0,1-1 0,-1 1 0,-1-1 0,1 0 0,2-4 0,-3 2 0,0 1 0,0-1 0,-1 0 0,1 0 0,-1 0 0,0 0 0,-1 0 0,1 0 0,-1 0 0,-1-7 0,-2-8 0,4 20-20,0 0 0,0 0 0,0 0 0,0 0 0,0 0 0,1-1 0,-1 1 0,0 0 0,0 0-1,0 0 1,0 0 0,0 0 0,0 0 0,0 0 0,0 0 0,0 0 0,1-1 0,-1 1 0,0 0 0,0 0 0,0 0 0,0 0-1,0 0 1,0 0 0,0 0 0,1 0 0,-1 0 0,0 0 0,0 0 0,0 0 0,0 0 0,0 0 0,1 0 0,-1 0 0,0 0-1,0 0 1,0 0 0,0 0 0,0 0 0,0 0 0,1 0 0,-1 0 0,0 1 0,0-1 0,0 0 0,0 0 0,0 0 0,0 0-1,0 0 1,0 0 0,0 0 0,1 0 0,-1 0 0,0 1 0,0-1 0,0 0 0,0 0 0,0 0 0,0 0 0,0 0 0,0 0-1,0 1 1,0-1 0,0 0 0,0 0 0,0 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41.990"/>
    </inkml:context>
    <inkml:brush xml:id="br0">
      <inkml:brushProperty name="width" value="0.2" units="cm"/>
      <inkml:brushProperty name="height" value="0.2" units="cm"/>
      <inkml:brushProperty name="color" value="#FFFFFF"/>
    </inkml:brush>
  </inkml:definitions>
  <inkml:trace contextRef="#ctx0" brushRef="#br0">1 2 24575,'17'-1'0,"-15"1"0,0 0 0,0-1 0,0 1 0,0 0 0,0 0 0,0 0 0,-1 1 0,1-1 0,0 0 0,0 1 0,0-1 0,2 2 0,-3-1 0,-1 1 0,1-1 0,-1 0 0,1 0 0,-1 0 0,0 0 0,0 1 0,1-1 0,-1 0 0,0 0 0,0 1 0,0-1 0,-1 0 0,1 0 0,0 1 0,0-1 0,-1 0 0,1 0 0,0 0 0,-1 1 0,1-1 0,-1 0 0,-1 1 0,-2 18 0,0 0 0,1-1 0,0 1 0,2 0 0,1 1 0,3 35 0,0 7 0,4 162 0,-3-136 0,-1-32 0,-4 81 0,1-136-91,0-1 0,-1 1 0,1-1 0,0 1 0,0-1 0,-1 1 0,1-1 0,-1 0 0,1 1 0,-1-1 0,0 0 0,0 1 0,1-1 0,-3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49.923"/>
    </inkml:context>
    <inkml:brush xml:id="br0">
      <inkml:brushProperty name="width" value="0.2" units="cm"/>
      <inkml:brushProperty name="height" value="0.2" units="cm"/>
      <inkml:brushProperty name="color" value="#FFFFFF"/>
    </inkml:brush>
  </inkml:definitions>
  <inkml:trace contextRef="#ctx0" brushRef="#br0">27 180 24575,'5'-62'0,"-3"49"0,0-1 0,-1 0 0,-1 0 0,0 0 0,-4-26 0,-2 32 0,3 23 0,0 24 0,4 10 0,-2 80 0,-9-83 79,7-37-368,1 0 1,0 0-1,1 1 0,-1 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42.584"/>
    </inkml:context>
    <inkml:brush xml:id="br0">
      <inkml:brushProperty name="width" value="0.025" units="cm"/>
      <inkml:brushProperty name="height" value="0.025" units="cm"/>
      <inkml:brushProperty name="color" value="#FFFFFF"/>
    </inkml:brush>
  </inkml:definitions>
  <inkml:trace contextRef="#ctx0" brushRef="#br0">37 16 24575,'0'84'0,"13"-128"0,-17-3 0,4 46 0,0 1 0,0-1 0,0 1 0,0-1 0,0 1 0,-1 0 0,1-1 0,0 1 0,0 0 0,-1-1 0,1 1 0,0-1 0,-1 1 0,1 0 0,0 0 0,-1-1 0,1 1 0,0 0 0,-1 0 0,1-1 0,-1 1 0,1 0 0,0 0 0,-1 0 0,1 0 0,-1 0 0,1 0 0,-1-1 0,1 1 0,0 0 0,-1 0 0,-21 16 0,21-15 0,0 0 0,0-1 0,0 1 0,0 0 0,0 0 0,0 0 0,0 0 0,1 0 0,-1 0 0,0 0 0,1 0 0,-1 0 0,1 0 0,-1 1 0,1-1 0,0 0 0,-1 0 0,1 1 0,0-1 0,0 0 0,0 0 0,0 1 0,0-1 0,0 0 0,0 3 0,1-4 0,1 1 0,-1 0 0,0-1 0,1 1 0,-1 0 0,1-1 0,-1 0 0,0 1 0,1-1 0,-1 0 0,1 0 0,-1 0 0,1 0 0,-1 0 0,1 0 0,-1 0 0,1 0 0,-1 0 0,1-1 0,-1 1 0,0-1 0,3 0 0,-4 1 0,0 0 0,0 0 0,-1 0 0,1-1 0,0 1 0,0 0 0,0 0 0,0 0 0,0 0 0,0 0 0,0 0 0,0 0 0,0 0 0,-1 0 0,1 0 0,0-1 0,0 1 0,0 0 0,0 0 0,0 0 0,0 0 0,0 0 0,0 0 0,0 0 0,0-1 0,0 1 0,0 0 0,0 0 0,0 0 0,0 0 0,0 0 0,0 0 0,0-1 0,0 1 0,0 0 0,0 0 0,0 0 0,0 0 0,0 0 0,0 0 0,0 0 0,0-1 0,0 1 0,1 0 0,-1 0 0,0 0 0,0 0 0,0 0 0,0 0 0,0 0 0,0 0 0,0 0 0,0 0 0,1-1 0,-17-3 0,13 2 0,20 5 0,-12-3-1365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45.735"/>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48.604"/>
    </inkml:context>
    <inkml:brush xml:id="br0">
      <inkml:brushProperty name="width" value="0.025" units="cm"/>
      <inkml:brushProperty name="height" value="0.025" units="cm"/>
      <inkml:brushProperty name="color" value="#FFFFFF"/>
    </inkml:brush>
  </inkml:definitions>
  <inkml:trace contextRef="#ctx0" brushRef="#br0">9 15 24575,'-1'1'0,"0"0"0,1-1 0,-1 1 0,0 0 0,1 0 0,-1-1 0,1 1 0,-1 0 0,1 0 0,-1 0 0,1 0 0,0 0 0,-1 0 0,1 0 0,0-1 0,0 1 0,0 0 0,-1 0 0,1 0 0,0 0 0,0 0 0,1 0 0,-1 0 0,0 0 0,1 2 0,5 27 0,-6-30 0,0 0 0,0 1 0,1-1 0,-1 0 0,0 0 0,0 1 0,1-1 0,-1 0 0,1 0 0,-1 1 0,0-1 0,1 0 0,-1 0 0,0 0 0,1 0 0,-1 0 0,1 1 0,-1-1 0,0 0 0,1 0 0,-1 0 0,1 0 0,-1 0 0,1 0 0,-1 0 0,0 0 0,1-1 0,-1 1 0,1 0 0,-1 0 0,0 0 0,1 0 0,-1-1 0,0 1 0,1 0 0,-1 0 0,0 0 0,1-1 0,-1 1 0,0 0 0,1-1 0,-1 1 0,0 0 0,0-1 0,1 1 0,-1 0 0,0-1 0,0 1 0,0 0 0,0-1 0,1 1 0,-1-1 0,0 1 0,0-1 0,0 1 0,0 0 0,0-1 0,0 0 0,0 0 0,1 0 0,-1 0 0,0-1 0,0 1 0,0 0 0,0-1 0,0 1 0,0 0 0,0 0 0,0-1 0,0 1 0,0 0 0,-1-1 0,1 1 0,-1 0 0,1 0 0,-1 0 0,1-1 0,-1 1 0,0 0 0,1 0 0,-2-1 0,-2-3 0,12 5 0,8 1 0,-15-2 0,-1 1 0,0 0 0,0-1 0,1 1 0,-1-1 0,0 1 0,0-1 0,0 1 0,1 0 0,-1-1 0,0 1 0,0-1 0,0 1 0,0-1 0,0 1 0,0-1 0,0 1 0,0-1 0,0 1 0,0-1 0,0 1 0,0-1 0,-1 1 0,1-1 0,0 1 0,0-1 0,0 1 0,-1 0 0,1-1 0,0 1 0,0-1 0,-1 1 0,1 0 0,0-1 0,-1 1 0,1 0 0,-1-1 0,1 1 0,-1 0 0,1-1-2,0 0-1,0 1 1,-1-1-1,1 0 1,0 1-1,-1-1 1,1 1-1,0-1 1,-1 0-1,1 1 1,-1-1-1,1 1 1,-1-1-1,1 1 1,-1 0-1,1-1 1,-1 1-1,1-1 0,-1 1 1,1 0-1,-1-1 1,0 1-1,1 0 1,-1 0-1,0 0 1,1 0-1,-1-1 1,0 1-1,1 0 1,-1 0-1,-1 0 1,-3 17 202,11 2-401,-6-19 174,1 0 0,-1 0 1,0 1-1,1-1 0,-1 0 0,0 0 1,1 0-1,-1 0 0,0 0 0,1 0 1,-1 0-1,1 0 0,-1 0 0,0 0 1,1 0-1,-1 0 0,1 0 0,-1 0 1,0 0-1,1 0 0,-1-1 0,0 1 1,1 0-1,-1 0 0,0 0 0,1-1 1,-1 1-1,0 0 0,0 0 0,1-1 1,-1 1-1,0 0 0,0 0 0,1-1 1,-1 1-1,0 0 0,0-1 0,0 1 1,1 0-1,-1-1 0,0 1 0,0-1 1,0 1-1,0 0 0,0-1 0,0 1 1,0-1-1,2-3-6799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30.338"/>
    </inkml:context>
    <inkml:brush xml:id="br0">
      <inkml:brushProperty name="width" value="0.025" units="cm"/>
      <inkml:brushProperty name="height" value="0.025" units="cm"/>
      <inkml:brushProperty name="color" value="#FFFFFF"/>
    </inkml:brush>
  </inkml:definitions>
  <inkml:trace contextRef="#ctx0" brushRef="#br0">185 151 24575,'0'120'0,"0"-120"0,0 0 0,0 0 0,0 0 0,0 1 0,0-1 0,0 0 0,0 0 0,0 0 0,0 1 0,0-1 0,0 0 0,0 0 0,0 0 0,0 1 0,0-1 0,0 0 0,0 0 0,0 0 0,0 1 0,0-1 0,0 0 0,0 0 0,0 0 0,0 1 0,0-1 0,0 0 0,1 0 0,-1 0 0,0 1 0,0-1 0,0 0 0,0 0 0,0 0 0,1 0 0,-1 0 0,0 0 0,0 1 0,0-1 0,1 0 0,-1 0 0,0 0 0,0 0 0,0 0 0,1 0 0,-1 0 0,0 0 0,0 0 0,0 0 0,1 0 0,-1 0 0,0 0 0,1 0 0,7-12 0,6-20 0,-12 24 0,-1 1 0,1 0 0,-2-1 0,1 1 0,-1-1 0,0 1 0,-1 0 0,1-1 0,-2 1 0,1 0 0,-1-1 0,-2-6 0,-7-36 0,10 107 0,-1-45 0,1-1 0,1 0 0,0 1 0,1-1 0,0 1 0,2 10 0,2-23 0,3-13 0,3-15 0,2-108 0,-11 118 0,-2 16 0,0 7 0,-1 49 0,2 55 0,5-126 0,-1-1 0,4-37 0,-10 34 0,0 17 0,1 0 0,0 0 0,-1 0 0,2 0 0,-1 0 0,0 0 0,3-10 0,-3 15 0,0 0 0,0 0 0,0 0 0,0 0 0,0 0 0,0 0 0,0 0 0,0-1 0,0 1 0,0 0 0,0 0 0,0 0 0,1 0 0,-1 0 0,0 0 0,0 0 0,0 0 0,0 0 0,0-1 0,0 1 0,0 0 0,0 0 0,0 0 0,0 0 0,0 0 0,0 0 0,1 0 0,-1 0 0,0 0 0,0 0 0,0 0 0,0 0 0,0 0 0,0 0 0,0 0 0,0 0 0,0 0 0,1 0 0,-1 0 0,0 0 0,0 0 0,0 0 0,0 0 0,0 0 0,0 0 0,0 0 0,1 0 0,-1 0 0,0 0 0,0 0 0,0 0 0,0 0 0,0 0 0,0 0 0,0 0 0,0 0 0,0 0 0,0 0 0,1 1 0,-1-1 0,0 0 0,0 0 0,0 0 0,0 0 0,0 0 0,0 0 0,0 0 0,0 0 0,4 13 0,0 13 0,-1 45 0,-1-42 0,-2-23 0,1-10 0,-3-43 0,0 31 0,1-1 0,1 1 0,1-1 0,4-23 0,-5 39 0,0 1 0,0 0 0,0-1 0,0 1 0,-1-1 0,2 1 0,-1 0 0,0-1 0,0 1 0,0-1 0,0 1 0,0-1 0,0 1 0,0 0 0,0-1 0,1 1 0,-1 0 0,0-1 0,0 1 0,0 0 0,1-1 0,-1 1 0,0 0 0,1-1 0,-1 1 0,0 0 0,1 0 0,-1-1 0,0 1 0,1 0 0,-1 0 0,0 0 0,1-1 0,-1 1 0,1 0 0,-1 0 0,1 0 0,7 15 0,1 28 0,-8-31 0,0 40 0,-1-49 0,0 0 0,0 0 0,-1 0 0,1-1 0,-1 1 0,1 0 0,-1 0 0,0 0 0,0-1 0,-1 1 0,1 0 0,0-1 0,-4 5 0,0-4 0,0 0 0,0 0 0,0 0 0,-1-1 0,1 0 0,-1 0 0,0 0 0,-7 1 0,-20 7 0,33-10 0,0 0 0,-1 0 0,1 1 0,0-1 0,-1 0 0,1 0 0,0 0 0,-1 0 0,1 1 0,-1-1 0,1 0 0,0 0 0,-1 0 0,1 0 0,-1 0 0,1 0 0,0 0 0,-1 0 0,1 0 0,-1-1 0,1 1 0,0 0 0,-1 0 0,1 0 0,-1 0 0,1 0 0,0-1 0,-1 1 0,1 0 0,0 0 0,-1-1 0,1 1 0,0 0 0,0-1 0,-1 1 0,1 0 0,0-1 0,-2-19 0,12-27 0,-8 42 0,-1-4 0,-3 12 0,-13 30 0,-16 53 0,29-77 0,1-11 0,4-22 0,7-35 0,-38 120 0,12 19 0,11-47 0,5-26 0,2-11 0,5-19 0,-2 9 0,0 0 0,-1 0 0,-1 0 0,-1 0 0,0-1 0,0-18 0,-2 33 0,0 0 0,0 0 0,1 0 0,-1-1 0,0 1 0,0 0 0,0 0 0,0 0 0,0-1 0,0 1 0,0 0 0,0 0 0,0-1 0,-1 1 0,1 0 0,0 0 0,0 0 0,0 0 0,0-1 0,0 1 0,0 0 0,0 0 0,0 0 0,0-1 0,-1 1 0,1 0 0,0 0 0,0 0 0,0 0 0,0 0 0,0 0 0,-1-1 0,1 1 0,0 0 0,0 0 0,0 0 0,-1 0 0,1 0 0,0 0 0,0 0 0,0 0 0,-1 0 0,1 0 0,0 0 0,0 0 0,0 0 0,-1 0 0,1 0 0,0 0 0,0 0 0,-1 0 0,-11 10 0,-8 18 0,-47 80 0,67-108 0,0 0 0,0 0 0,0 0 0,0 0 0,0 0 0,0 0 0,0 0 0,0 0 0,0-1 0,0 1 0,0 0 0,0 0 0,0 0 0,0 0 0,0 0 0,0 0 0,0 0 0,0 0 0,0 0 0,-1 0 0,1 0 0,0 0 0,0 0 0,0 0 0,0 0 0,0-1 0,0 1 0,0 0 0,0 0 0,0 0 0,0 0 0,0 0 0,-1 0 0,1 0 0,0 0 0,0 0 0,0 0 0,0 0 0,0 0 0,4-19 0,7-23 0,-5 20 0,-11 24 0,-16 35 0,12-21 0,-4 4 0,2 0 0,32-44 0,10-13 0,-11 15 0,-2-1 0,23-36 0,-41 59 0,0 0 0,0 0 0,-1 0 0,1 0 0,0 0 0,0 0 0,0 1 0,0-1 0,0 0 0,0 0 0,0 0 0,0 0 0,0 0 0,0 0 0,-1 0 0,1 0 0,0 0 0,0 0 0,0 0 0,0 0 0,0 0 0,0 0 0,0 0 0,0 0 0,-1 0 0,1 0 0,0 0 0,0 0 0,0 0 0,0 0 0,0 0 0,0 0 0,0 0 0,0 0 0,-1 0 0,1 0 0,0-1 0,0 1 0,0 0 0,0 0 0,0 0 0,0 0 0,0 0 0,0 0 0,0 0 0,0 0 0,0 0 0,0 0 0,0-1 0,0 1 0,0 0 0,-18 12 0,-16 16 0,30-25 0,-3 3 0,0 0 0,1 1 0,0 0 0,0 0 0,1 0 0,0 0 0,-6 12 0,11-18 0,1-1 0,-1 0 0,1 0 0,-1 0 0,1 0 0,-1 0 0,1 0 0,-1 0 0,1 0 0,0 0 0,-1 0 0,1 0 0,-1 0 0,1 0 0,-1 0 0,0-1 0,1 1 0,-1 0 0,1 0 0,-1 0 0,1-1 0,-1 1 0,1 0 0,-1-1 0,0 1 0,1 0 0,-1-1 0,0 1 0,1-1 0,-1 1 0,0 0 0,1-1 0,-1 0 0,22-16 0,-10 6 0,-7 7 0,1-1 0,-1 0 0,0 1 0,0-2 0,-1 1 0,0 0 0,0-1 0,0 0 0,0 0 0,-1 0 0,3-8 0,-6 14 0,0-1 0,0 1 0,0 0 0,0-1 0,0 1 0,0 0 0,0 0 0,0-1 0,0 1 0,0 0 0,0-1 0,0 1 0,0 0 0,0 0 0,0-1 0,-1 1 0,1 0 0,0 0 0,0-1 0,0 1 0,0 0 0,-1 0 0,1 0 0,0-1 0,0 1 0,-1 0 0,1 0 0,0 0 0,0 0 0,-1-1 0,1 1 0,0 0 0,0 0 0,-1 0 0,1 0 0,0 0 0,0 0 0,-1 0 0,1 0 0,-17 3 0,-11 10 0,4 9 0,28-21 0,13-13 0,6-7 0,-6 5 0,-27 40 0,-3-1 0,-2 2 0,1 2 0,0-1 0,3 2 0,-15 53 0,26-83 0,0 0 0,0 0 0,0 0 0,0 1 0,0-1 0,0 0 0,0 0 0,0 0 0,0 0 0,0 0 0,0 1 0,0-1 0,0 0 0,0 0 0,0 0 0,0 0 0,0 0 0,0 1 0,0-1 0,0 0 0,0 0 0,1 0 0,-1 0 0,0 0 0,0 0 0,0 0 0,0 1 0,0-1 0,0 0 0,0 0 0,0 0 0,1 0 0,-1 0 0,0 0 0,0 0 0,0 0 0,0 0 0,0 0 0,1 0 0,-1 0 0,0 0 0,0 0 0,0 0 0,0 0 0,0 0 0,0 0 0,1 0 0,-1 0 0,0 0 0,0 0 0,0 0 0,0 0 0,0 0 0,1 0 0,-1 0 0,0 0 0,0 0 0,0 0 0,0 0 0,0-1 0,15-7 0,12-13 0,-13 7 0,-1 1 0,-1-2 0,-1 0 0,14-22 0,-60 60-1365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31.624"/>
    </inkml:context>
    <inkml:brush xml:id="br0">
      <inkml:brushProperty name="width" value="0.025" units="cm"/>
      <inkml:brushProperty name="height" value="0.025" units="cm"/>
      <inkml:brushProperty name="color" value="#FFFFFF"/>
    </inkml:brush>
  </inkml:definitions>
  <inkml:trace contextRef="#ctx0" brushRef="#br0">124 44 24575,'-30'43'0,"29"-35"0,19-30 0,-6 8 0,-9 12 0,0-1 0,0 0 0,0 0 0,-1 0 0,1 0 0,-1-1 0,0 1 0,0 0 0,0-1 0,0 0 0,-1 1 0,1-1 0,-1 0 0,1-5 0,-2 9 0,-1-1 0,1 1 0,-1 0 0,0-1 0,1 1 0,-1 0 0,1 0 0,-1-1 0,0 1 0,1 0 0,-1 0 0,0 0 0,1 0 0,-1 0 0,0 0 0,1 0 0,-1 0 0,0 0 0,1 0 0,-1 0 0,0 0 0,1 0 0,-1 0 0,0 1 0,1-1 0,-1 0 0,1 1 0,-1-1 0,1 0 0,-1 1 0,0-1 0,1 0 0,-1 1 0,1-1 0,0 1 0,-1 0 0,-28 19 0,26-18 0,-98 69 0,100-69-80,8-5 280,11-10-1685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55.258"/>
    </inkml:context>
    <inkml:brush xml:id="br0">
      <inkml:brushProperty name="width" value="0.025" units="cm"/>
      <inkml:brushProperty name="height" value="0.025" units="cm"/>
      <inkml:brushProperty name="color" value="#FFFFFF"/>
    </inkml:brush>
  </inkml:definitions>
  <inkml:trace contextRef="#ctx0" brushRef="#br0">14 0 24575,'-13'179'-1365,"13"-173"-5461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4:46.760"/>
    </inkml:context>
    <inkml:brush xml:id="br0">
      <inkml:brushProperty name="width" value="0.2" units="cm"/>
      <inkml:brushProperty name="height" value="0.2" units="cm"/>
      <inkml:brushProperty name="color" value="#FFFFFF"/>
    </inkml:brush>
  </inkml:definitions>
  <inkml:trace contextRef="#ctx0" brushRef="#br0">1 0 24575,'13'173'0,"-11"-42"0,-4 134 0,-2-251-1365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47" tIns="48324" rIns="96647" bIns="48324" rtlCol="0"/>
          <a:lstStyle>
            <a:lvl1pPr algn="r">
              <a:defRPr sz="1300"/>
            </a:lvl1pPr>
          </a:lstStyle>
          <a:p>
            <a:fld id="{6DBCF797-72C0-5845-BDC2-DBB92780D266}" type="datetimeFigureOut">
              <a:rPr lang="en-US" smtClean="0"/>
              <a:t>5/23/2024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47" tIns="48324" rIns="96647" bIns="483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47" tIns="48324" rIns="96647" bIns="48324" rtlCol="0" anchor="b"/>
          <a:lstStyle>
            <a:lvl1pPr algn="r">
              <a:defRPr sz="1300"/>
            </a:lvl1pPr>
          </a:lstStyle>
          <a:p>
            <a:fld id="{F16CD617-248E-484D-88E3-73E31928060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a:t>
            </a:fld>
            <a:endParaRPr lang="en-US"/>
          </a:p>
        </p:txBody>
      </p:sp>
    </p:spTree>
    <p:extLst>
      <p:ext uri="{BB962C8B-B14F-4D97-AF65-F5344CB8AC3E}">
        <p14:creationId xmlns:p14="http://schemas.microsoft.com/office/powerpoint/2010/main" val="70671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Old – Blue is VAST. Local minima at 2003 and 2013, local maxima at 2002, 2009, 2019. Model ends with dip at 2020.</a:t>
            </a:r>
          </a:p>
          <a:p>
            <a:endParaRPr lang="en-GB" dirty="0"/>
          </a:p>
          <a:p>
            <a:r>
              <a:rPr lang="en-GB" dirty="0"/>
              <a:t>New – local minima at 2004 and 2013, local maxima at 2002, 2010, 2019. Results at 2022 should not be interpreted.</a:t>
            </a:r>
          </a:p>
        </p:txBody>
      </p:sp>
      <p:sp>
        <p:nvSpPr>
          <p:cNvPr id="4" name="Slide Number Placeholder 3"/>
          <p:cNvSpPr>
            <a:spLocks noGrp="1"/>
          </p:cNvSpPr>
          <p:nvPr>
            <p:ph type="sldNum" sz="quarter" idx="5"/>
          </p:nvPr>
        </p:nvSpPr>
        <p:spPr/>
        <p:txBody>
          <a:bodyPr/>
          <a:lstStyle/>
          <a:p>
            <a:fld id="{F16CD617-248E-484D-88E3-73E319280604}" type="slidenum">
              <a:rPr lang="en-US" smtClean="0"/>
              <a:t>12</a:t>
            </a:fld>
            <a:endParaRPr lang="en-US"/>
          </a:p>
        </p:txBody>
      </p:sp>
    </p:spTree>
    <p:extLst>
      <p:ext uri="{BB962C8B-B14F-4D97-AF65-F5344CB8AC3E}">
        <p14:creationId xmlns:p14="http://schemas.microsoft.com/office/powerpoint/2010/main" val="971924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13</a:t>
            </a:fld>
            <a:endParaRPr lang="en-US"/>
          </a:p>
        </p:txBody>
      </p:sp>
    </p:spTree>
    <p:extLst>
      <p:ext uri="{BB962C8B-B14F-4D97-AF65-F5344CB8AC3E}">
        <p14:creationId xmlns:p14="http://schemas.microsoft.com/office/powerpoint/2010/main" val="2354360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models: spatial and </a:t>
            </a:r>
            <a:r>
              <a:rPr lang="en-US" dirty="0" err="1"/>
              <a:t>spatio</a:t>
            </a:r>
            <a:r>
              <a:rPr lang="en-US" dirty="0"/>
              <a:t>-temporal variation “turned off” for both linear predictors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fld id="{F16CD617-248E-484D-88E3-73E319280604}" type="slidenum">
              <a:rPr lang="en-US" smtClean="0"/>
              <a:t>14</a:t>
            </a:fld>
            <a:endParaRPr lang="en-US"/>
          </a:p>
        </p:txBody>
      </p:sp>
    </p:spTree>
    <p:extLst>
      <p:ext uri="{BB962C8B-B14F-4D97-AF65-F5344CB8AC3E}">
        <p14:creationId xmlns:p14="http://schemas.microsoft.com/office/powerpoint/2010/main" val="570271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models: spatial and </a:t>
            </a:r>
            <a:r>
              <a:rPr lang="en-US" dirty="0" err="1"/>
              <a:t>spatio</a:t>
            </a:r>
            <a:r>
              <a:rPr lang="en-US" dirty="0"/>
              <a:t>-temporal variation “turned off” for both linear predictors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fld id="{F16CD617-248E-484D-88E3-73E319280604}" type="slidenum">
              <a:rPr lang="en-US" smtClean="0"/>
              <a:t>15</a:t>
            </a:fld>
            <a:endParaRPr lang="en-US"/>
          </a:p>
        </p:txBody>
      </p:sp>
    </p:spTree>
    <p:extLst>
      <p:ext uri="{BB962C8B-B14F-4D97-AF65-F5344CB8AC3E}">
        <p14:creationId xmlns:p14="http://schemas.microsoft.com/office/powerpoint/2010/main" val="466754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16</a:t>
            </a:fld>
            <a:endParaRPr lang="en-US"/>
          </a:p>
        </p:txBody>
      </p:sp>
    </p:spTree>
    <p:extLst>
      <p:ext uri="{BB962C8B-B14F-4D97-AF65-F5344CB8AC3E}">
        <p14:creationId xmlns:p14="http://schemas.microsoft.com/office/powerpoint/2010/main" val="2364655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maps of density also provided to you in separate file. Is too small for detail on ppt slide.</a:t>
            </a:r>
          </a:p>
          <a:p>
            <a:r>
              <a:rPr lang="en-US" dirty="0"/>
              <a:t>This plot is SUMMED SPATIAL DENSITY. Or, the cumulative relative abundance of fish within each grid cell, summed over time.</a:t>
            </a:r>
          </a:p>
        </p:txBody>
      </p:sp>
      <p:sp>
        <p:nvSpPr>
          <p:cNvPr id="4" name="Slide Number Placeholder 3"/>
          <p:cNvSpPr>
            <a:spLocks noGrp="1"/>
          </p:cNvSpPr>
          <p:nvPr>
            <p:ph type="sldNum" sz="quarter" idx="5"/>
          </p:nvPr>
        </p:nvSpPr>
        <p:spPr/>
        <p:txBody>
          <a:bodyPr/>
          <a:lstStyle/>
          <a:p>
            <a:fld id="{F16CD617-248E-484D-88E3-73E319280604}" type="slidenum">
              <a:rPr lang="en-US" smtClean="0"/>
              <a:t>17</a:t>
            </a:fld>
            <a:endParaRPr lang="en-US"/>
          </a:p>
        </p:txBody>
      </p:sp>
    </p:spTree>
    <p:extLst>
      <p:ext uri="{BB962C8B-B14F-4D97-AF65-F5344CB8AC3E}">
        <p14:creationId xmlns:p14="http://schemas.microsoft.com/office/powerpoint/2010/main" val="3019131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fld id="{F16CD617-248E-484D-88E3-73E319280604}" type="slidenum">
              <a:rPr lang="en-US" smtClean="0"/>
              <a:t>18</a:t>
            </a:fld>
            <a:endParaRPr lang="en-US"/>
          </a:p>
        </p:txBody>
      </p:sp>
    </p:spTree>
    <p:extLst>
      <p:ext uri="{BB962C8B-B14F-4D97-AF65-F5344CB8AC3E}">
        <p14:creationId xmlns:p14="http://schemas.microsoft.com/office/powerpoint/2010/main" val="1270895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fld id="{F16CD617-248E-484D-88E3-73E319280604}" type="slidenum">
              <a:rPr lang="en-US" smtClean="0"/>
              <a:t>19</a:t>
            </a:fld>
            <a:endParaRPr lang="en-US"/>
          </a:p>
        </p:txBody>
      </p:sp>
    </p:spTree>
    <p:extLst>
      <p:ext uri="{BB962C8B-B14F-4D97-AF65-F5344CB8AC3E}">
        <p14:creationId xmlns:p14="http://schemas.microsoft.com/office/powerpoint/2010/main" val="83654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20</a:t>
            </a:fld>
            <a:endParaRPr lang="en-US"/>
          </a:p>
        </p:txBody>
      </p:sp>
    </p:spTree>
    <p:extLst>
      <p:ext uri="{BB962C8B-B14F-4D97-AF65-F5344CB8AC3E}">
        <p14:creationId xmlns:p14="http://schemas.microsoft.com/office/powerpoint/2010/main" val="631158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from 2022 should not be interpreted.</a:t>
            </a:r>
          </a:p>
        </p:txBody>
      </p:sp>
      <p:sp>
        <p:nvSpPr>
          <p:cNvPr id="4" name="Slide Number Placeholder 3"/>
          <p:cNvSpPr>
            <a:spLocks noGrp="1"/>
          </p:cNvSpPr>
          <p:nvPr>
            <p:ph type="sldNum" sz="quarter" idx="5"/>
          </p:nvPr>
        </p:nvSpPr>
        <p:spPr/>
        <p:txBody>
          <a:bodyPr/>
          <a:lstStyle/>
          <a:p>
            <a:fld id="{F16CD617-248E-484D-88E3-73E319280604}" type="slidenum">
              <a:rPr lang="en-US" smtClean="0"/>
              <a:t>21</a:t>
            </a:fld>
            <a:endParaRPr lang="en-US"/>
          </a:p>
        </p:txBody>
      </p:sp>
    </p:spTree>
    <p:extLst>
      <p:ext uri="{BB962C8B-B14F-4D97-AF65-F5344CB8AC3E}">
        <p14:creationId xmlns:p14="http://schemas.microsoft.com/office/powerpoint/2010/main" val="3520185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fld id="{F16CD617-248E-484D-88E3-73E319280604}" type="slidenum">
              <a:rPr lang="en-US" smtClean="0"/>
              <a:t>4</a:t>
            </a:fld>
            <a:endParaRPr lang="en-US"/>
          </a:p>
        </p:txBody>
      </p:sp>
    </p:spTree>
    <p:extLst>
      <p:ext uri="{BB962C8B-B14F-4D97-AF65-F5344CB8AC3E}">
        <p14:creationId xmlns:p14="http://schemas.microsoft.com/office/powerpoint/2010/main" val="467932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2022 should not be interpreted.</a:t>
            </a:r>
          </a:p>
        </p:txBody>
      </p:sp>
      <p:sp>
        <p:nvSpPr>
          <p:cNvPr id="4" name="Slide Number Placeholder 3"/>
          <p:cNvSpPr>
            <a:spLocks noGrp="1"/>
          </p:cNvSpPr>
          <p:nvPr>
            <p:ph type="sldNum" sz="quarter" idx="5"/>
          </p:nvPr>
        </p:nvSpPr>
        <p:spPr/>
        <p:txBody>
          <a:bodyPr/>
          <a:lstStyle/>
          <a:p>
            <a:fld id="{F16CD617-248E-484D-88E3-73E319280604}" type="slidenum">
              <a:rPr lang="en-US" smtClean="0"/>
              <a:t>22</a:t>
            </a:fld>
            <a:endParaRPr lang="en-US"/>
          </a:p>
        </p:txBody>
      </p:sp>
    </p:spTree>
    <p:extLst>
      <p:ext uri="{BB962C8B-B14F-4D97-AF65-F5344CB8AC3E}">
        <p14:creationId xmlns:p14="http://schemas.microsoft.com/office/powerpoint/2010/main" val="3852094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23</a:t>
            </a:fld>
            <a:endParaRPr lang="en-US"/>
          </a:p>
        </p:txBody>
      </p:sp>
    </p:spTree>
    <p:extLst>
      <p:ext uri="{BB962C8B-B14F-4D97-AF65-F5344CB8AC3E}">
        <p14:creationId xmlns:p14="http://schemas.microsoft.com/office/powerpoint/2010/main" val="437759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model: local minima at 2007, 2012, 2018. Local maxima at 2002, 2009, 2015, 2020. Uses entire NEUS continental shelf.</a:t>
            </a:r>
          </a:p>
          <a:p>
            <a:endParaRPr lang="en-US" dirty="0"/>
          </a:p>
          <a:p>
            <a:r>
              <a:rPr lang="en-US" dirty="0"/>
              <a:t>New model: Results from 2022 should not be interpreted. Relatively consistent, which makes sense since the spatial domain is only Gulf of Maine. Only noticeable feature is dip at 2017.</a:t>
            </a:r>
          </a:p>
        </p:txBody>
      </p:sp>
      <p:sp>
        <p:nvSpPr>
          <p:cNvPr id="4" name="Slide Number Placeholder 3"/>
          <p:cNvSpPr>
            <a:spLocks noGrp="1"/>
          </p:cNvSpPr>
          <p:nvPr>
            <p:ph type="sldNum" sz="quarter" idx="5"/>
          </p:nvPr>
        </p:nvSpPr>
        <p:spPr/>
        <p:txBody>
          <a:bodyPr/>
          <a:lstStyle/>
          <a:p>
            <a:fld id="{F16CD617-248E-484D-88E3-73E319280604}" type="slidenum">
              <a:rPr lang="en-US" smtClean="0"/>
              <a:t>24</a:t>
            </a:fld>
            <a:endParaRPr lang="en-US"/>
          </a:p>
        </p:txBody>
      </p:sp>
    </p:spTree>
    <p:extLst>
      <p:ext uri="{BB962C8B-B14F-4D97-AF65-F5344CB8AC3E}">
        <p14:creationId xmlns:p14="http://schemas.microsoft.com/office/powerpoint/2010/main" val="171567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25</a:t>
            </a:fld>
            <a:endParaRPr lang="en-US"/>
          </a:p>
        </p:txBody>
      </p:sp>
    </p:spTree>
    <p:extLst>
      <p:ext uri="{BB962C8B-B14F-4D97-AF65-F5344CB8AC3E}">
        <p14:creationId xmlns:p14="http://schemas.microsoft.com/office/powerpoint/2010/main" val="1158459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(0.2, 0.4, 0.6, 0.8 quantiles).</a:t>
            </a:r>
          </a:p>
          <a:p>
            <a:endParaRPr lang="en-US" dirty="0"/>
          </a:p>
          <a:p>
            <a:r>
              <a:rPr lang="en-US" dirty="0"/>
              <a:t>A problem: 2022 data included in this result. Cannot really be parsed out.</a:t>
            </a:r>
          </a:p>
        </p:txBody>
      </p:sp>
      <p:sp>
        <p:nvSpPr>
          <p:cNvPr id="4" name="Slide Number Placeholder 3"/>
          <p:cNvSpPr>
            <a:spLocks noGrp="1"/>
          </p:cNvSpPr>
          <p:nvPr>
            <p:ph type="sldNum" sz="quarter" idx="5"/>
          </p:nvPr>
        </p:nvSpPr>
        <p:spPr/>
        <p:txBody>
          <a:bodyPr/>
          <a:lstStyle/>
          <a:p>
            <a:fld id="{F16CD617-248E-484D-88E3-73E319280604}" type="slidenum">
              <a:rPr lang="en-US" smtClean="0"/>
              <a:t>26</a:t>
            </a:fld>
            <a:endParaRPr lang="en-US"/>
          </a:p>
        </p:txBody>
      </p:sp>
    </p:spTree>
    <p:extLst>
      <p:ext uri="{BB962C8B-B14F-4D97-AF65-F5344CB8AC3E}">
        <p14:creationId xmlns:p14="http://schemas.microsoft.com/office/powerpoint/2010/main" val="1395081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likelihood of presence at low prey density: are they biting because they’re hungry?</a:t>
            </a:r>
          </a:p>
        </p:txBody>
      </p:sp>
      <p:sp>
        <p:nvSpPr>
          <p:cNvPr id="4" name="Slide Number Placeholder 3"/>
          <p:cNvSpPr>
            <a:spLocks noGrp="1"/>
          </p:cNvSpPr>
          <p:nvPr>
            <p:ph type="sldNum" sz="quarter" idx="5"/>
          </p:nvPr>
        </p:nvSpPr>
        <p:spPr/>
        <p:txBody>
          <a:bodyPr/>
          <a:lstStyle/>
          <a:p>
            <a:fld id="{F16CD617-248E-484D-88E3-73E319280604}" type="slidenum">
              <a:rPr lang="en-US" smtClean="0"/>
              <a:t>27</a:t>
            </a:fld>
            <a:endParaRPr lang="en-US"/>
          </a:p>
        </p:txBody>
      </p:sp>
    </p:spTree>
    <p:extLst>
      <p:ext uri="{BB962C8B-B14F-4D97-AF65-F5344CB8AC3E}">
        <p14:creationId xmlns:p14="http://schemas.microsoft.com/office/powerpoint/2010/main" val="2425061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have spatial and </a:t>
            </a:r>
            <a:r>
              <a:rPr lang="en-US" dirty="0" err="1"/>
              <a:t>spatio</a:t>
            </a:r>
            <a:r>
              <a:rPr lang="en-US" dirty="0"/>
              <a:t>-temporal effects turned off for second linear predictor</a:t>
            </a:r>
          </a:p>
        </p:txBody>
      </p:sp>
      <p:sp>
        <p:nvSpPr>
          <p:cNvPr id="4" name="Slide Number Placeholder 3"/>
          <p:cNvSpPr>
            <a:spLocks noGrp="1"/>
          </p:cNvSpPr>
          <p:nvPr>
            <p:ph type="sldNum" sz="quarter" idx="5"/>
          </p:nvPr>
        </p:nvSpPr>
        <p:spPr/>
        <p:txBody>
          <a:bodyPr/>
          <a:lstStyle/>
          <a:p>
            <a:fld id="{F16CD617-248E-484D-88E3-73E319280604}" type="slidenum">
              <a:rPr lang="en-US" smtClean="0"/>
              <a:t>28</a:t>
            </a:fld>
            <a:endParaRPr lang="en-US"/>
          </a:p>
        </p:txBody>
      </p:sp>
    </p:spTree>
    <p:extLst>
      <p:ext uri="{BB962C8B-B14F-4D97-AF65-F5344CB8AC3E}">
        <p14:creationId xmlns:p14="http://schemas.microsoft.com/office/powerpoint/2010/main" val="3924262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have spatial and </a:t>
            </a:r>
            <a:r>
              <a:rPr lang="en-US" dirty="0" err="1"/>
              <a:t>spatio</a:t>
            </a:r>
            <a:r>
              <a:rPr lang="en-US" dirty="0"/>
              <a:t>-temporal effects turned off for second linear predictor</a:t>
            </a:r>
          </a:p>
        </p:txBody>
      </p:sp>
      <p:sp>
        <p:nvSpPr>
          <p:cNvPr id="4" name="Slide Number Placeholder 3"/>
          <p:cNvSpPr>
            <a:spLocks noGrp="1"/>
          </p:cNvSpPr>
          <p:nvPr>
            <p:ph type="sldNum" sz="quarter" idx="5"/>
          </p:nvPr>
        </p:nvSpPr>
        <p:spPr/>
        <p:txBody>
          <a:bodyPr/>
          <a:lstStyle/>
          <a:p>
            <a:fld id="{F16CD617-248E-484D-88E3-73E319280604}" type="slidenum">
              <a:rPr lang="en-US" smtClean="0"/>
              <a:t>29</a:t>
            </a:fld>
            <a:endParaRPr lang="en-US"/>
          </a:p>
        </p:txBody>
      </p:sp>
    </p:spTree>
    <p:extLst>
      <p:ext uri="{BB962C8B-B14F-4D97-AF65-F5344CB8AC3E}">
        <p14:creationId xmlns:p14="http://schemas.microsoft.com/office/powerpoint/2010/main" val="3726978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consider the problem with AMO: 2002-2022 are all positive phase years of varying strength. We have no negative phase years as a comparison.</a:t>
            </a:r>
          </a:p>
        </p:txBody>
      </p:sp>
      <p:sp>
        <p:nvSpPr>
          <p:cNvPr id="4" name="Slide Number Placeholder 3"/>
          <p:cNvSpPr>
            <a:spLocks noGrp="1"/>
          </p:cNvSpPr>
          <p:nvPr>
            <p:ph type="sldNum" sz="quarter" idx="5"/>
          </p:nvPr>
        </p:nvSpPr>
        <p:spPr/>
        <p:txBody>
          <a:bodyPr/>
          <a:lstStyle/>
          <a:p>
            <a:fld id="{F16CD617-248E-484D-88E3-73E319280604}" type="slidenum">
              <a:rPr lang="en-US" smtClean="0"/>
              <a:t>30</a:t>
            </a:fld>
            <a:endParaRPr lang="en-US"/>
          </a:p>
        </p:txBody>
      </p:sp>
    </p:spTree>
    <p:extLst>
      <p:ext uri="{BB962C8B-B14F-4D97-AF65-F5344CB8AC3E}">
        <p14:creationId xmlns:p14="http://schemas.microsoft.com/office/powerpoint/2010/main" val="249386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31</a:t>
            </a:fld>
            <a:endParaRPr lang="en-US"/>
          </a:p>
        </p:txBody>
      </p:sp>
    </p:spTree>
    <p:extLst>
      <p:ext uri="{BB962C8B-B14F-4D97-AF65-F5344CB8AC3E}">
        <p14:creationId xmlns:p14="http://schemas.microsoft.com/office/powerpoint/2010/main" val="277872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a:t>
            </a:fld>
            <a:endParaRPr lang="en-US"/>
          </a:p>
        </p:txBody>
      </p:sp>
    </p:spTree>
    <p:extLst>
      <p:ext uri="{BB962C8B-B14F-4D97-AF65-F5344CB8AC3E}">
        <p14:creationId xmlns:p14="http://schemas.microsoft.com/office/powerpoint/2010/main" val="308358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LPS Data Catalog: https://www.st.nmfs.noaa.gov/st1/recreational/LPS_Data/</a:t>
            </a:r>
          </a:p>
          <a:p>
            <a:r>
              <a:rPr lang="en-US" dirty="0"/>
              <a:t>Do we still want to do small tuna? I have the data ready to go and can reformat these models for small guys too.</a:t>
            </a:r>
          </a:p>
        </p:txBody>
      </p:sp>
      <p:sp>
        <p:nvSpPr>
          <p:cNvPr id="4" name="Slide Number Placeholder 3"/>
          <p:cNvSpPr>
            <a:spLocks noGrp="1"/>
          </p:cNvSpPr>
          <p:nvPr>
            <p:ph type="sldNum" sz="quarter" idx="5"/>
          </p:nvPr>
        </p:nvSpPr>
        <p:spPr/>
        <p:txBody>
          <a:bodyPr/>
          <a:lstStyle/>
          <a:p>
            <a:fld id="{F16CD617-248E-484D-88E3-73E319280604}" type="slidenum">
              <a:rPr lang="en-US" smtClean="0"/>
              <a:t>32</a:t>
            </a:fld>
            <a:endParaRPr lang="en-US"/>
          </a:p>
        </p:txBody>
      </p:sp>
    </p:spTree>
    <p:extLst>
      <p:ext uri="{BB962C8B-B14F-4D97-AF65-F5344CB8AC3E}">
        <p14:creationId xmlns:p14="http://schemas.microsoft.com/office/powerpoint/2010/main" val="67399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33</a:t>
            </a:fld>
            <a:endParaRPr lang="en-US"/>
          </a:p>
        </p:txBody>
      </p:sp>
    </p:spTree>
    <p:extLst>
      <p:ext uri="{BB962C8B-B14F-4D97-AF65-F5344CB8AC3E}">
        <p14:creationId xmlns:p14="http://schemas.microsoft.com/office/powerpoint/2010/main" val="365701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34</a:t>
            </a:fld>
            <a:endParaRPr lang="en-US"/>
          </a:p>
        </p:txBody>
      </p:sp>
    </p:spTree>
    <p:extLst>
      <p:ext uri="{BB962C8B-B14F-4D97-AF65-F5344CB8AC3E}">
        <p14:creationId xmlns:p14="http://schemas.microsoft.com/office/powerpoint/2010/main" val="1318753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Old – did not provide original code describing methods for selecting spatial domain. But states domain runs from Massachusetts to Nova Scotia. Looks like it is bound to continental shelf waters but it’s hard to tell with this spatial domain and resolution. Temporal domain 1996 – 2019.</a:t>
            </a:r>
          </a:p>
          <a:p>
            <a:endParaRPr lang="en-GB" dirty="0"/>
          </a:p>
          <a:p>
            <a:r>
              <a:rPr lang="en-GB" dirty="0"/>
              <a:t>New – Chesapeake Bay mouth to Nova Scotian coastline intersection with NAFO unit area 4W. Shore to continental shelf edge plus 10km buffer. Temporal domain 2002-2022. Spatial resolution much higher– 400 knots with 4000 extrapolation points. </a:t>
            </a:r>
          </a:p>
        </p:txBody>
      </p:sp>
      <p:sp>
        <p:nvSpPr>
          <p:cNvPr id="4" name="Slide Number Placeholder 3"/>
          <p:cNvSpPr>
            <a:spLocks noGrp="1"/>
          </p:cNvSpPr>
          <p:nvPr>
            <p:ph type="sldNum" sz="quarter" idx="5"/>
          </p:nvPr>
        </p:nvSpPr>
        <p:spPr/>
        <p:txBody>
          <a:bodyPr/>
          <a:lstStyle/>
          <a:p>
            <a:fld id="{F16CD617-248E-484D-88E3-73E319280604}" type="slidenum">
              <a:rPr lang="en-US" smtClean="0"/>
              <a:t>35</a:t>
            </a:fld>
            <a:endParaRPr lang="en-US"/>
          </a:p>
        </p:txBody>
      </p:sp>
    </p:spTree>
    <p:extLst>
      <p:ext uri="{BB962C8B-B14F-4D97-AF65-F5344CB8AC3E}">
        <p14:creationId xmlns:p14="http://schemas.microsoft.com/office/powerpoint/2010/main" val="408481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36</a:t>
            </a:fld>
            <a:endParaRPr lang="en-US"/>
          </a:p>
        </p:txBody>
      </p:sp>
    </p:spTree>
    <p:extLst>
      <p:ext uri="{BB962C8B-B14F-4D97-AF65-F5344CB8AC3E}">
        <p14:creationId xmlns:p14="http://schemas.microsoft.com/office/powerpoint/2010/main" val="3624424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37</a:t>
            </a:fld>
            <a:endParaRPr lang="en-US"/>
          </a:p>
        </p:txBody>
      </p:sp>
    </p:spTree>
    <p:extLst>
      <p:ext uri="{BB962C8B-B14F-4D97-AF65-F5344CB8AC3E}">
        <p14:creationId xmlns:p14="http://schemas.microsoft.com/office/powerpoint/2010/main" val="1454542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38</a:t>
            </a:fld>
            <a:endParaRPr lang="en-US"/>
          </a:p>
        </p:txBody>
      </p:sp>
    </p:spTree>
    <p:extLst>
      <p:ext uri="{BB962C8B-B14F-4D97-AF65-F5344CB8AC3E}">
        <p14:creationId xmlns:p14="http://schemas.microsoft.com/office/powerpoint/2010/main" val="3576203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AMO: it should have a greater effect but every year included in this model is a “positive phase” year. We have limited contrast to notice an effect. Strongest annual AMO signal for the entire time series is in 2022, weakest in 2002. At least with Canadian fishing extending into December we have a slightly greater range of values.</a:t>
            </a:r>
          </a:p>
        </p:txBody>
      </p:sp>
      <p:sp>
        <p:nvSpPr>
          <p:cNvPr id="4" name="Slide Number Placeholder 3"/>
          <p:cNvSpPr>
            <a:spLocks noGrp="1"/>
          </p:cNvSpPr>
          <p:nvPr>
            <p:ph type="sldNum" sz="quarter" idx="5"/>
          </p:nvPr>
        </p:nvSpPr>
        <p:spPr/>
        <p:txBody>
          <a:bodyPr/>
          <a:lstStyle/>
          <a:p>
            <a:fld id="{F16CD617-248E-484D-88E3-73E319280604}" type="slidenum">
              <a:rPr lang="en-US" smtClean="0"/>
              <a:t>39</a:t>
            </a:fld>
            <a:endParaRPr lang="en-US"/>
          </a:p>
        </p:txBody>
      </p:sp>
    </p:spTree>
    <p:extLst>
      <p:ext uri="{BB962C8B-B14F-4D97-AF65-F5344CB8AC3E}">
        <p14:creationId xmlns:p14="http://schemas.microsoft.com/office/powerpoint/2010/main" val="2152145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40</a:t>
            </a:fld>
            <a:endParaRPr lang="en-US"/>
          </a:p>
        </p:txBody>
      </p:sp>
    </p:spTree>
    <p:extLst>
      <p:ext uri="{BB962C8B-B14F-4D97-AF65-F5344CB8AC3E}">
        <p14:creationId xmlns:p14="http://schemas.microsoft.com/office/powerpoint/2010/main" val="3867658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B335-9DD9-1C6C-0737-8C1D7C20C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DD5A5-A90E-410D-AA25-7A7C5D0F4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65664-7FBF-7199-0767-018B83BD7E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56533ED-C304-B1AF-B91F-DA8C60147B89}"/>
              </a:ext>
            </a:extLst>
          </p:cNvPr>
          <p:cNvSpPr>
            <a:spLocks noGrp="1"/>
          </p:cNvSpPr>
          <p:nvPr>
            <p:ph type="sldNum" sz="quarter" idx="5"/>
          </p:nvPr>
        </p:nvSpPr>
        <p:spPr/>
        <p:txBody>
          <a:bodyPr/>
          <a:lstStyle/>
          <a:p>
            <a:fld id="{F16CD617-248E-484D-88E3-73E319280604}" type="slidenum">
              <a:rPr lang="en-US" smtClean="0"/>
              <a:t>41</a:t>
            </a:fld>
            <a:endParaRPr lang="en-US"/>
          </a:p>
        </p:txBody>
      </p:sp>
    </p:spTree>
    <p:extLst>
      <p:ext uri="{BB962C8B-B14F-4D97-AF65-F5344CB8AC3E}">
        <p14:creationId xmlns:p14="http://schemas.microsoft.com/office/powerpoint/2010/main" val="70521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Old – Includes all of Georges Bank, </a:t>
            </a:r>
            <a:r>
              <a:rPr lang="en-GB" dirty="0" err="1"/>
              <a:t>GoM</a:t>
            </a:r>
            <a:r>
              <a:rPr lang="en-GB" dirty="0"/>
              <a:t> (including Canadian-administered portion, which is weird because there is no data there), and south of Cape Hatteras. Domain has variable distance from shore to outward edge, seems to align with continental shelf break. Temporal domain 1993-2020.</a:t>
            </a:r>
          </a:p>
          <a:p>
            <a:endParaRPr lang="en-GB" dirty="0"/>
          </a:p>
          <a:p>
            <a:r>
              <a:rPr lang="en-GB" dirty="0"/>
              <a:t>New – Gulf of Maine only (area has 80% of coastwide US effort). Temporal domain 2002-2022. No samples east of 69deg. No samples from June or July 2020 (no observer coverage to make prey model for this period, and VAST cannot handle missing values in density covariates). Data from 2022 included, fitted, but not interpreted in results due to excessively poor fit.</a:t>
            </a:r>
          </a:p>
        </p:txBody>
      </p:sp>
      <p:sp>
        <p:nvSpPr>
          <p:cNvPr id="4" name="Slide Number Placeholder 3"/>
          <p:cNvSpPr>
            <a:spLocks noGrp="1"/>
          </p:cNvSpPr>
          <p:nvPr>
            <p:ph type="sldNum" sz="quarter" idx="5"/>
          </p:nvPr>
        </p:nvSpPr>
        <p:spPr/>
        <p:txBody>
          <a:bodyPr/>
          <a:lstStyle/>
          <a:p>
            <a:fld id="{F16CD617-248E-484D-88E3-73E319280604}" type="slidenum">
              <a:rPr lang="en-US" smtClean="0"/>
              <a:t>6</a:t>
            </a:fld>
            <a:endParaRPr lang="en-US"/>
          </a:p>
        </p:txBody>
      </p:sp>
    </p:spTree>
    <p:extLst>
      <p:ext uri="{BB962C8B-B14F-4D97-AF65-F5344CB8AC3E}">
        <p14:creationId xmlns:p14="http://schemas.microsoft.com/office/powerpoint/2010/main" val="1663893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42</a:t>
            </a:fld>
            <a:endParaRPr lang="en-US"/>
          </a:p>
        </p:txBody>
      </p:sp>
    </p:spTree>
    <p:extLst>
      <p:ext uri="{BB962C8B-B14F-4D97-AF65-F5344CB8AC3E}">
        <p14:creationId xmlns:p14="http://schemas.microsoft.com/office/powerpoint/2010/main" val="2609693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43</a:t>
            </a:fld>
            <a:endParaRPr lang="en-US"/>
          </a:p>
        </p:txBody>
      </p:sp>
    </p:spTree>
    <p:extLst>
      <p:ext uri="{BB962C8B-B14F-4D97-AF65-F5344CB8AC3E}">
        <p14:creationId xmlns:p14="http://schemas.microsoft.com/office/powerpoint/2010/main" val="1311193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44</a:t>
            </a:fld>
            <a:endParaRPr lang="en-US"/>
          </a:p>
        </p:txBody>
      </p:sp>
    </p:spTree>
    <p:extLst>
      <p:ext uri="{BB962C8B-B14F-4D97-AF65-F5344CB8AC3E}">
        <p14:creationId xmlns:p14="http://schemas.microsoft.com/office/powerpoint/2010/main" val="2894635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45</a:t>
            </a:fld>
            <a:endParaRPr lang="en-US"/>
          </a:p>
        </p:txBody>
      </p:sp>
    </p:spTree>
    <p:extLst>
      <p:ext uri="{BB962C8B-B14F-4D97-AF65-F5344CB8AC3E}">
        <p14:creationId xmlns:p14="http://schemas.microsoft.com/office/powerpoint/2010/main" val="2643851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maps of density also provided to you in separate file. Is too small for detail on ppt slide.</a:t>
            </a:r>
          </a:p>
          <a:p>
            <a:r>
              <a:rPr lang="en-US" dirty="0"/>
              <a:t>This plot is SUMMED SPATIAL DENSITY. Or, the cumulative relative abundance of fish within each grid cell, summed over time.</a:t>
            </a:r>
          </a:p>
        </p:txBody>
      </p:sp>
      <p:sp>
        <p:nvSpPr>
          <p:cNvPr id="4" name="Slide Number Placeholder 3"/>
          <p:cNvSpPr>
            <a:spLocks noGrp="1"/>
          </p:cNvSpPr>
          <p:nvPr>
            <p:ph type="sldNum" sz="quarter" idx="5"/>
          </p:nvPr>
        </p:nvSpPr>
        <p:spPr/>
        <p:txBody>
          <a:bodyPr/>
          <a:lstStyle/>
          <a:p>
            <a:fld id="{F16CD617-248E-484D-88E3-73E319280604}" type="slidenum">
              <a:rPr lang="en-US" smtClean="0"/>
              <a:t>46</a:t>
            </a:fld>
            <a:endParaRPr lang="en-US"/>
          </a:p>
        </p:txBody>
      </p:sp>
    </p:spTree>
    <p:extLst>
      <p:ext uri="{BB962C8B-B14F-4D97-AF65-F5344CB8AC3E}">
        <p14:creationId xmlns:p14="http://schemas.microsoft.com/office/powerpoint/2010/main" val="4192174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47</a:t>
            </a:fld>
            <a:endParaRPr lang="en-US"/>
          </a:p>
        </p:txBody>
      </p:sp>
    </p:spTree>
    <p:extLst>
      <p:ext uri="{BB962C8B-B14F-4D97-AF65-F5344CB8AC3E}">
        <p14:creationId xmlns:p14="http://schemas.microsoft.com/office/powerpoint/2010/main" val="560921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48</a:t>
            </a:fld>
            <a:endParaRPr lang="en-US"/>
          </a:p>
        </p:txBody>
      </p:sp>
    </p:spTree>
    <p:extLst>
      <p:ext uri="{BB962C8B-B14F-4D97-AF65-F5344CB8AC3E}">
        <p14:creationId xmlns:p14="http://schemas.microsoft.com/office/powerpoint/2010/main" val="4174666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49</a:t>
            </a:fld>
            <a:endParaRPr lang="en-US"/>
          </a:p>
        </p:txBody>
      </p:sp>
    </p:spTree>
    <p:extLst>
      <p:ext uri="{BB962C8B-B14F-4D97-AF65-F5344CB8AC3E}">
        <p14:creationId xmlns:p14="http://schemas.microsoft.com/office/powerpoint/2010/main" val="3461590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50</a:t>
            </a:fld>
            <a:endParaRPr lang="en-US"/>
          </a:p>
        </p:txBody>
      </p:sp>
    </p:spTree>
    <p:extLst>
      <p:ext uri="{BB962C8B-B14F-4D97-AF65-F5344CB8AC3E}">
        <p14:creationId xmlns:p14="http://schemas.microsoft.com/office/powerpoint/2010/main" val="2717070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51</a:t>
            </a:fld>
            <a:endParaRPr lang="en-US"/>
          </a:p>
        </p:txBody>
      </p:sp>
    </p:spTree>
    <p:extLst>
      <p:ext uri="{BB962C8B-B14F-4D97-AF65-F5344CB8AC3E}">
        <p14:creationId xmlns:p14="http://schemas.microsoft.com/office/powerpoint/2010/main" val="238606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LORAN is cool and I had no idea it existed until earlier this year. Older fishermen and fishing families will reference their favorite grounds by LORAN coords because it was the standard marine navigation method from WWII until the late 90s, and still operable off the US coast until 2010. Translating between LORAN and GPS coordinates is possible, though it requires assumption/a priori knowledge of which two LORAN towers are being used to define a position. The system works by picking up a radio signal broadcast by each of the two towers, measuring the time delays between the signals, and plotting intersecting hyperbolas to determine position. In our spatial domain, the most likely used towers are in Nantucket, MA; Seneca, NY; Carolina Beach, NC; and Caribou, ME. LORAN systems were discontinued and disassembled in the early 2010s in favor of GPS.</a:t>
            </a:r>
          </a:p>
        </p:txBody>
      </p:sp>
      <p:sp>
        <p:nvSpPr>
          <p:cNvPr id="4" name="Slide Number Placeholder 3"/>
          <p:cNvSpPr>
            <a:spLocks noGrp="1"/>
          </p:cNvSpPr>
          <p:nvPr>
            <p:ph type="sldNum" sz="quarter" idx="5"/>
          </p:nvPr>
        </p:nvSpPr>
        <p:spPr/>
        <p:txBody>
          <a:bodyPr/>
          <a:lstStyle/>
          <a:p>
            <a:fld id="{F16CD617-248E-484D-88E3-73E319280604}" type="slidenum">
              <a:rPr lang="en-US" smtClean="0"/>
              <a:t>7</a:t>
            </a:fld>
            <a:endParaRPr lang="en-US"/>
          </a:p>
        </p:txBody>
      </p:sp>
    </p:spTree>
    <p:extLst>
      <p:ext uri="{BB962C8B-B14F-4D97-AF65-F5344CB8AC3E}">
        <p14:creationId xmlns:p14="http://schemas.microsoft.com/office/powerpoint/2010/main" val="3688477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52</a:t>
            </a:fld>
            <a:endParaRPr lang="en-US"/>
          </a:p>
        </p:txBody>
      </p:sp>
    </p:spTree>
    <p:extLst>
      <p:ext uri="{BB962C8B-B14F-4D97-AF65-F5344CB8AC3E}">
        <p14:creationId xmlns:p14="http://schemas.microsoft.com/office/powerpoint/2010/main" val="171547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53</a:t>
            </a:fld>
            <a:endParaRPr lang="en-US"/>
          </a:p>
        </p:txBody>
      </p:sp>
    </p:spTree>
    <p:extLst>
      <p:ext uri="{BB962C8B-B14F-4D97-AF65-F5344CB8AC3E}">
        <p14:creationId xmlns:p14="http://schemas.microsoft.com/office/powerpoint/2010/main" val="737412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54</a:t>
            </a:fld>
            <a:endParaRPr lang="en-US"/>
          </a:p>
        </p:txBody>
      </p:sp>
    </p:spTree>
    <p:extLst>
      <p:ext uri="{BB962C8B-B14F-4D97-AF65-F5344CB8AC3E}">
        <p14:creationId xmlns:p14="http://schemas.microsoft.com/office/powerpoint/2010/main" val="56617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stratum 59% of joint area, Canadian stratum 41%.</a:t>
            </a:r>
          </a:p>
        </p:txBody>
      </p:sp>
      <p:sp>
        <p:nvSpPr>
          <p:cNvPr id="4" name="Slide Number Placeholder 3"/>
          <p:cNvSpPr>
            <a:spLocks noGrp="1"/>
          </p:cNvSpPr>
          <p:nvPr>
            <p:ph type="sldNum" sz="quarter" idx="5"/>
          </p:nvPr>
        </p:nvSpPr>
        <p:spPr/>
        <p:txBody>
          <a:bodyPr/>
          <a:lstStyle/>
          <a:p>
            <a:fld id="{F16CD617-248E-484D-88E3-73E319280604}" type="slidenum">
              <a:rPr lang="en-US" smtClean="0"/>
              <a:t>55</a:t>
            </a:fld>
            <a:endParaRPr lang="en-US"/>
          </a:p>
        </p:txBody>
      </p:sp>
    </p:spTree>
    <p:extLst>
      <p:ext uri="{BB962C8B-B14F-4D97-AF65-F5344CB8AC3E}">
        <p14:creationId xmlns:p14="http://schemas.microsoft.com/office/powerpoint/2010/main" val="31989662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decline until about 2014, general increase since.</a:t>
            </a:r>
          </a:p>
        </p:txBody>
      </p:sp>
      <p:sp>
        <p:nvSpPr>
          <p:cNvPr id="4" name="Slide Number Placeholder 3"/>
          <p:cNvSpPr>
            <a:spLocks noGrp="1"/>
          </p:cNvSpPr>
          <p:nvPr>
            <p:ph type="sldNum" sz="quarter" idx="5"/>
          </p:nvPr>
        </p:nvSpPr>
        <p:spPr/>
        <p:txBody>
          <a:bodyPr/>
          <a:lstStyle/>
          <a:p>
            <a:fld id="{F16CD617-248E-484D-88E3-73E319280604}" type="slidenum">
              <a:rPr lang="en-US" smtClean="0"/>
              <a:t>56</a:t>
            </a:fld>
            <a:endParaRPr lang="en-US"/>
          </a:p>
        </p:txBody>
      </p:sp>
    </p:spTree>
    <p:extLst>
      <p:ext uri="{BB962C8B-B14F-4D97-AF65-F5344CB8AC3E}">
        <p14:creationId xmlns:p14="http://schemas.microsoft.com/office/powerpoint/2010/main" val="1819197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57</a:t>
            </a:fld>
            <a:endParaRPr lang="en-US"/>
          </a:p>
        </p:txBody>
      </p:sp>
    </p:spTree>
    <p:extLst>
      <p:ext uri="{BB962C8B-B14F-4D97-AF65-F5344CB8AC3E}">
        <p14:creationId xmlns:p14="http://schemas.microsoft.com/office/powerpoint/2010/main" val="2424559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(0.33, 0.66 quantiles).</a:t>
            </a:r>
          </a:p>
        </p:txBody>
      </p:sp>
      <p:sp>
        <p:nvSpPr>
          <p:cNvPr id="4" name="Slide Number Placeholder 3"/>
          <p:cNvSpPr>
            <a:spLocks noGrp="1"/>
          </p:cNvSpPr>
          <p:nvPr>
            <p:ph type="sldNum" sz="quarter" idx="5"/>
          </p:nvPr>
        </p:nvSpPr>
        <p:spPr/>
        <p:txBody>
          <a:bodyPr/>
          <a:lstStyle/>
          <a:p>
            <a:fld id="{F16CD617-248E-484D-88E3-73E319280604}" type="slidenum">
              <a:rPr lang="en-US" smtClean="0"/>
              <a:t>58</a:t>
            </a:fld>
            <a:endParaRPr lang="en-US"/>
          </a:p>
        </p:txBody>
      </p:sp>
    </p:spTree>
    <p:extLst>
      <p:ext uri="{BB962C8B-B14F-4D97-AF65-F5344CB8AC3E}">
        <p14:creationId xmlns:p14="http://schemas.microsoft.com/office/powerpoint/2010/main" val="3660124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(0.33, 0.66 quantiles).</a:t>
            </a:r>
          </a:p>
        </p:txBody>
      </p:sp>
      <p:sp>
        <p:nvSpPr>
          <p:cNvPr id="4" name="Slide Number Placeholder 3"/>
          <p:cNvSpPr>
            <a:spLocks noGrp="1"/>
          </p:cNvSpPr>
          <p:nvPr>
            <p:ph type="sldNum" sz="quarter" idx="5"/>
          </p:nvPr>
        </p:nvSpPr>
        <p:spPr/>
        <p:txBody>
          <a:bodyPr/>
          <a:lstStyle/>
          <a:p>
            <a:fld id="{F16CD617-248E-484D-88E3-73E319280604}" type="slidenum">
              <a:rPr lang="en-US" smtClean="0"/>
              <a:t>59</a:t>
            </a:fld>
            <a:endParaRPr lang="en-US"/>
          </a:p>
        </p:txBody>
      </p:sp>
    </p:spTree>
    <p:extLst>
      <p:ext uri="{BB962C8B-B14F-4D97-AF65-F5344CB8AC3E}">
        <p14:creationId xmlns:p14="http://schemas.microsoft.com/office/powerpoint/2010/main" val="575713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60</a:t>
            </a:fld>
            <a:endParaRPr lang="en-US"/>
          </a:p>
        </p:txBody>
      </p:sp>
    </p:spTree>
    <p:extLst>
      <p:ext uri="{BB962C8B-B14F-4D97-AF65-F5344CB8AC3E}">
        <p14:creationId xmlns:p14="http://schemas.microsoft.com/office/powerpoint/2010/main" val="2681362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61</a:t>
            </a:fld>
            <a:endParaRPr lang="en-US"/>
          </a:p>
        </p:txBody>
      </p:sp>
    </p:spTree>
    <p:extLst>
      <p:ext uri="{BB962C8B-B14F-4D97-AF65-F5344CB8AC3E}">
        <p14:creationId xmlns:p14="http://schemas.microsoft.com/office/powerpoint/2010/main" val="123186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8</a:t>
            </a:fld>
            <a:endParaRPr lang="en-US"/>
          </a:p>
        </p:txBody>
      </p:sp>
    </p:spTree>
    <p:extLst>
      <p:ext uri="{BB962C8B-B14F-4D97-AF65-F5344CB8AC3E}">
        <p14:creationId xmlns:p14="http://schemas.microsoft.com/office/powerpoint/2010/main" val="8969428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62</a:t>
            </a:fld>
            <a:endParaRPr lang="en-US"/>
          </a:p>
        </p:txBody>
      </p:sp>
    </p:spTree>
    <p:extLst>
      <p:ext uri="{BB962C8B-B14F-4D97-AF65-F5344CB8AC3E}">
        <p14:creationId xmlns:p14="http://schemas.microsoft.com/office/powerpoint/2010/main" val="16885950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consider the problem with AMO: 2002-2022 are all positive phase years of varying strength. We have no negative phase years as a comparison. We have slightly less positive AMO phases in November and December of most years, which is entirely driven by Canadian data.</a:t>
            </a:r>
          </a:p>
        </p:txBody>
      </p:sp>
      <p:sp>
        <p:nvSpPr>
          <p:cNvPr id="4" name="Slide Number Placeholder 3"/>
          <p:cNvSpPr>
            <a:spLocks noGrp="1"/>
          </p:cNvSpPr>
          <p:nvPr>
            <p:ph type="sldNum" sz="quarter" idx="5"/>
          </p:nvPr>
        </p:nvSpPr>
        <p:spPr/>
        <p:txBody>
          <a:bodyPr/>
          <a:lstStyle/>
          <a:p>
            <a:fld id="{F16CD617-248E-484D-88E3-73E319280604}" type="slidenum">
              <a:rPr lang="en-US" smtClean="0"/>
              <a:t>63</a:t>
            </a:fld>
            <a:endParaRPr lang="en-US"/>
          </a:p>
        </p:txBody>
      </p:sp>
    </p:spTree>
    <p:extLst>
      <p:ext uri="{BB962C8B-B14F-4D97-AF65-F5344CB8AC3E}">
        <p14:creationId xmlns:p14="http://schemas.microsoft.com/office/powerpoint/2010/main" val="25614516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64</a:t>
            </a:fld>
            <a:endParaRPr lang="en-US"/>
          </a:p>
        </p:txBody>
      </p:sp>
    </p:spTree>
    <p:extLst>
      <p:ext uri="{BB962C8B-B14F-4D97-AF65-F5344CB8AC3E}">
        <p14:creationId xmlns:p14="http://schemas.microsoft.com/office/powerpoint/2010/main" val="4068908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65</a:t>
            </a:fld>
            <a:endParaRPr lang="en-US"/>
          </a:p>
        </p:txBody>
      </p:sp>
    </p:spTree>
    <p:extLst>
      <p:ext uri="{BB962C8B-B14F-4D97-AF65-F5344CB8AC3E}">
        <p14:creationId xmlns:p14="http://schemas.microsoft.com/office/powerpoint/2010/main" val="4066054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67</a:t>
            </a:fld>
            <a:endParaRPr lang="en-US"/>
          </a:p>
        </p:txBody>
      </p:sp>
    </p:spTree>
    <p:extLst>
      <p:ext uri="{BB962C8B-B14F-4D97-AF65-F5344CB8AC3E}">
        <p14:creationId xmlns:p14="http://schemas.microsoft.com/office/powerpoint/2010/main" val="1361784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68</a:t>
            </a:fld>
            <a:endParaRPr lang="en-US"/>
          </a:p>
        </p:txBody>
      </p:sp>
    </p:spTree>
    <p:extLst>
      <p:ext uri="{BB962C8B-B14F-4D97-AF65-F5344CB8AC3E}">
        <p14:creationId xmlns:p14="http://schemas.microsoft.com/office/powerpoint/2010/main" val="38087817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At-sea time was taken as-is in this model. Which, we have learned from Sosthene, includes many nonsense values.</a:t>
            </a:r>
          </a:p>
        </p:txBody>
      </p:sp>
      <p:sp>
        <p:nvSpPr>
          <p:cNvPr id="4" name="Slide Number Placeholder 3"/>
          <p:cNvSpPr>
            <a:spLocks noGrp="1"/>
          </p:cNvSpPr>
          <p:nvPr>
            <p:ph type="sldNum" sz="quarter" idx="5"/>
          </p:nvPr>
        </p:nvSpPr>
        <p:spPr/>
        <p:txBody>
          <a:bodyPr/>
          <a:lstStyle/>
          <a:p>
            <a:fld id="{F16CD617-248E-484D-88E3-73E319280604}" type="slidenum">
              <a:rPr lang="en-US" smtClean="0"/>
              <a:t>69</a:t>
            </a:fld>
            <a:endParaRPr lang="en-US"/>
          </a:p>
        </p:txBody>
      </p:sp>
    </p:spTree>
    <p:extLst>
      <p:ext uri="{BB962C8B-B14F-4D97-AF65-F5344CB8AC3E}">
        <p14:creationId xmlns:p14="http://schemas.microsoft.com/office/powerpoint/2010/main" val="3112124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72</a:t>
            </a:fld>
            <a:endParaRPr lang="en-US"/>
          </a:p>
        </p:txBody>
      </p:sp>
    </p:spTree>
    <p:extLst>
      <p:ext uri="{BB962C8B-B14F-4D97-AF65-F5344CB8AC3E}">
        <p14:creationId xmlns:p14="http://schemas.microsoft.com/office/powerpoint/2010/main" val="41580455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American recreational effort is closer to shore and typically bound to well-known fishing grounds defined by bathymetric features (canyons, banks, ledges, wrecks, </a:t>
            </a:r>
            <a:r>
              <a:rPr lang="en-US" dirty="0" err="1"/>
              <a:t>etc</a:t>
            </a:r>
            <a:r>
              <a:rPr lang="en-US" dirty="0"/>
              <a:t>)</a:t>
            </a:r>
          </a:p>
          <a:p>
            <a:r>
              <a:rPr lang="en-US" dirty="0"/>
              <a:t>- Canadian commercial effort is more widespread, but still concentrates in select inshore regions around major ports and offshore fishing grounds like Browns Bank.</a:t>
            </a:r>
          </a:p>
        </p:txBody>
      </p:sp>
      <p:sp>
        <p:nvSpPr>
          <p:cNvPr id="4" name="Slide Number Placeholder 3"/>
          <p:cNvSpPr>
            <a:spLocks noGrp="1"/>
          </p:cNvSpPr>
          <p:nvPr>
            <p:ph type="sldNum" sz="quarter" idx="5"/>
          </p:nvPr>
        </p:nvSpPr>
        <p:spPr/>
        <p:txBody>
          <a:bodyPr/>
          <a:lstStyle/>
          <a:p>
            <a:fld id="{F16CD617-248E-484D-88E3-73E319280604}" type="slidenum">
              <a:rPr lang="en-US" smtClean="0"/>
              <a:t>74</a:t>
            </a:fld>
            <a:endParaRPr lang="en-US"/>
          </a:p>
        </p:txBody>
      </p:sp>
    </p:spTree>
    <p:extLst>
      <p:ext uri="{BB962C8B-B14F-4D97-AF65-F5344CB8AC3E}">
        <p14:creationId xmlns:p14="http://schemas.microsoft.com/office/powerpoint/2010/main" val="11180948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Removed inshore estuary data and data from south of NAFO unit 6B</a:t>
            </a:r>
          </a:p>
          <a:p>
            <a:r>
              <a:rPr lang="en-US" dirty="0"/>
              <a:t>- Those weird bits in </a:t>
            </a:r>
            <a:r>
              <a:rPr lang="en-US" dirty="0" err="1"/>
              <a:t>GoM</a:t>
            </a:r>
            <a:r>
              <a:rPr lang="en-US" dirty="0"/>
              <a:t>/ GB that look like intentionally blank squares are closed areas in which trawling is not allowed.</a:t>
            </a:r>
          </a:p>
          <a:p>
            <a:r>
              <a:rPr lang="en-US" dirty="0"/>
              <a:t>- No inshore data north of Portland– does herring fishing happen up here? Are there just no observers to make a note of it? Not sure.</a:t>
            </a:r>
          </a:p>
        </p:txBody>
      </p:sp>
      <p:sp>
        <p:nvSpPr>
          <p:cNvPr id="4" name="Slide Number Placeholder 3"/>
          <p:cNvSpPr>
            <a:spLocks noGrp="1"/>
          </p:cNvSpPr>
          <p:nvPr>
            <p:ph type="sldNum" sz="quarter" idx="5"/>
          </p:nvPr>
        </p:nvSpPr>
        <p:spPr/>
        <p:txBody>
          <a:bodyPr/>
          <a:lstStyle/>
          <a:p>
            <a:fld id="{F16CD617-248E-484D-88E3-73E319280604}" type="slidenum">
              <a:rPr lang="en-US" smtClean="0"/>
              <a:t>75</a:t>
            </a:fld>
            <a:endParaRPr lang="en-US"/>
          </a:p>
        </p:txBody>
      </p:sp>
    </p:spTree>
    <p:extLst>
      <p:ext uri="{BB962C8B-B14F-4D97-AF65-F5344CB8AC3E}">
        <p14:creationId xmlns:p14="http://schemas.microsoft.com/office/powerpoint/2010/main" val="139737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9</a:t>
            </a:fld>
            <a:endParaRPr lang="en-US"/>
          </a:p>
        </p:txBody>
      </p:sp>
    </p:spTree>
    <p:extLst>
      <p:ext uri="{BB962C8B-B14F-4D97-AF65-F5344CB8AC3E}">
        <p14:creationId xmlns:p14="http://schemas.microsoft.com/office/powerpoint/2010/main" val="40459044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76</a:t>
            </a:fld>
            <a:endParaRPr lang="en-US"/>
          </a:p>
        </p:txBody>
      </p:sp>
    </p:spTree>
    <p:extLst>
      <p:ext uri="{BB962C8B-B14F-4D97-AF65-F5344CB8AC3E}">
        <p14:creationId xmlns:p14="http://schemas.microsoft.com/office/powerpoint/2010/main" val="336611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Checked with Alex on the effort; it’s not recorded. He says there’s no easy way to come up with a measure of effort, either.</a:t>
            </a:r>
          </a:p>
        </p:txBody>
      </p:sp>
      <p:sp>
        <p:nvSpPr>
          <p:cNvPr id="4" name="Slide Number Placeholder 3"/>
          <p:cNvSpPr>
            <a:spLocks noGrp="1"/>
          </p:cNvSpPr>
          <p:nvPr>
            <p:ph type="sldNum" sz="quarter" idx="5"/>
          </p:nvPr>
        </p:nvSpPr>
        <p:spPr/>
        <p:txBody>
          <a:bodyPr/>
          <a:lstStyle/>
          <a:p>
            <a:fld id="{F16CD617-248E-484D-88E3-73E319280604}" type="slidenum">
              <a:rPr lang="en-US" smtClean="0"/>
              <a:t>77</a:t>
            </a:fld>
            <a:endParaRPr lang="en-US"/>
          </a:p>
        </p:txBody>
      </p:sp>
    </p:spTree>
    <p:extLst>
      <p:ext uri="{BB962C8B-B14F-4D97-AF65-F5344CB8AC3E}">
        <p14:creationId xmlns:p14="http://schemas.microsoft.com/office/powerpoint/2010/main" val="363636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fld id="{F16CD617-248E-484D-88E3-73E319280604}" type="slidenum">
              <a:rPr lang="en-US" smtClean="0"/>
              <a:t>78</a:t>
            </a:fld>
            <a:endParaRPr lang="en-US"/>
          </a:p>
        </p:txBody>
      </p:sp>
    </p:spTree>
    <p:extLst>
      <p:ext uri="{BB962C8B-B14F-4D97-AF65-F5344CB8AC3E}">
        <p14:creationId xmlns:p14="http://schemas.microsoft.com/office/powerpoint/2010/main" val="4016458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851EF-5997-6235-EACB-F71588A2D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5443F-895D-E893-4F74-4CA3C6C2A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14A872-7AB6-6CDA-C57B-B5D887481043}"/>
              </a:ext>
            </a:extLst>
          </p:cNvPr>
          <p:cNvSpPr>
            <a:spLocks noGrp="1"/>
          </p:cNvSpPr>
          <p:nvPr>
            <p:ph type="body" idx="1"/>
          </p:nvPr>
        </p:nvSpPr>
        <p:spPr/>
        <p:txBody>
          <a:bodyPr/>
          <a:lstStyle/>
          <a:p>
            <a:r>
              <a:rPr lang="en-US" dirty="0"/>
              <a:t>Herring abundance decreasing with time. Lowest historical abundance (in model temporal domain) in 2022.</a:t>
            </a:r>
          </a:p>
          <a:p>
            <a:endParaRPr lang="en-US" dirty="0"/>
          </a:p>
          <a:p>
            <a:r>
              <a:rPr lang="en-US" dirty="0"/>
              <a:t>Mackerel have massive variation 2013-2015. Otherwise, relatively low abundance. I think targeting mackerel is opportunistic, or maybe they’re just common bycatch.</a:t>
            </a:r>
          </a:p>
          <a:p>
            <a:endParaRPr lang="en-US" dirty="0"/>
          </a:p>
          <a:p>
            <a:r>
              <a:rPr lang="en-US" dirty="0"/>
              <a:t>Menhaden abundance relatively low compared to herring throughout time series, but increasing since 2014.</a:t>
            </a:r>
          </a:p>
        </p:txBody>
      </p:sp>
      <p:sp>
        <p:nvSpPr>
          <p:cNvPr id="4" name="Slide Number Placeholder 3">
            <a:extLst>
              <a:ext uri="{FF2B5EF4-FFF2-40B4-BE49-F238E27FC236}">
                <a16:creationId xmlns:a16="http://schemas.microsoft.com/office/drawing/2014/main" id="{293FAD7A-DF4A-27F4-FE47-D8510FF0B944}"/>
              </a:ext>
            </a:extLst>
          </p:cNvPr>
          <p:cNvSpPr>
            <a:spLocks noGrp="1"/>
          </p:cNvSpPr>
          <p:nvPr>
            <p:ph type="sldNum" sz="quarter" idx="5"/>
          </p:nvPr>
        </p:nvSpPr>
        <p:spPr/>
        <p:txBody>
          <a:bodyPr/>
          <a:lstStyle/>
          <a:p>
            <a:fld id="{F16CD617-248E-484D-88E3-73E319280604}" type="slidenum">
              <a:rPr lang="en-US" smtClean="0"/>
              <a:t>79</a:t>
            </a:fld>
            <a:endParaRPr lang="en-US"/>
          </a:p>
        </p:txBody>
      </p:sp>
    </p:spTree>
    <p:extLst>
      <p:ext uri="{BB962C8B-B14F-4D97-AF65-F5344CB8AC3E}">
        <p14:creationId xmlns:p14="http://schemas.microsoft.com/office/powerpoint/2010/main" val="14725272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856A5-0D83-F875-D0BB-D96C9BDC7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4B9C1-FA7A-F6D4-939F-C79735F8B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396C8-6F1B-C5ED-B5E7-D38837484801}"/>
              </a:ext>
            </a:extLst>
          </p:cNvPr>
          <p:cNvSpPr>
            <a:spLocks noGrp="1"/>
          </p:cNvSpPr>
          <p:nvPr>
            <p:ph type="body" idx="1"/>
          </p:nvPr>
        </p:nvSpPr>
        <p:spPr/>
        <p:txBody>
          <a:bodyPr/>
          <a:lstStyle/>
          <a:p>
            <a:r>
              <a:rPr lang="en-US" dirty="0"/>
              <a:t>Other than whatever weirdness happened in 2005 to pull the center of gravity down to the NYB area, this looks reasonable to me. Stock COG is mostly in the vicinity of Stellwagen Bank with possible 20-50km northward shift in 20 years.</a:t>
            </a:r>
          </a:p>
        </p:txBody>
      </p:sp>
      <p:sp>
        <p:nvSpPr>
          <p:cNvPr id="4" name="Slide Number Placeholder 3">
            <a:extLst>
              <a:ext uri="{FF2B5EF4-FFF2-40B4-BE49-F238E27FC236}">
                <a16:creationId xmlns:a16="http://schemas.microsoft.com/office/drawing/2014/main" id="{CF839A18-4B2E-EA50-EFB7-D27CCD78B09E}"/>
              </a:ext>
            </a:extLst>
          </p:cNvPr>
          <p:cNvSpPr>
            <a:spLocks noGrp="1"/>
          </p:cNvSpPr>
          <p:nvPr>
            <p:ph type="sldNum" sz="quarter" idx="5"/>
          </p:nvPr>
        </p:nvSpPr>
        <p:spPr/>
        <p:txBody>
          <a:bodyPr/>
          <a:lstStyle/>
          <a:p>
            <a:fld id="{F16CD617-248E-484D-88E3-73E319280604}" type="slidenum">
              <a:rPr lang="en-US" smtClean="0"/>
              <a:t>80</a:t>
            </a:fld>
            <a:endParaRPr lang="en-US"/>
          </a:p>
        </p:txBody>
      </p:sp>
    </p:spTree>
    <p:extLst>
      <p:ext uri="{BB962C8B-B14F-4D97-AF65-F5344CB8AC3E}">
        <p14:creationId xmlns:p14="http://schemas.microsoft.com/office/powerpoint/2010/main" val="41786379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E9648-4EB9-4257-3DBF-B45FE8C35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D78DE-56B3-8DDF-C525-29C8A6BF6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FF7A9-1E7E-6443-75A3-A68A0D1F2852}"/>
              </a:ext>
            </a:extLst>
          </p:cNvPr>
          <p:cNvSpPr>
            <a:spLocks noGrp="1"/>
          </p:cNvSpPr>
          <p:nvPr>
            <p:ph type="body" idx="1"/>
          </p:nvPr>
        </p:nvSpPr>
        <p:spPr/>
        <p:txBody>
          <a:bodyPr/>
          <a:lstStyle/>
          <a:p>
            <a:r>
              <a:rPr lang="en-US" dirty="0"/>
              <a:t>This one’s pretty cool and matches what we know about declining recruitment from Chesapeake Bay and an otherwise healthy population. Examination of range edges (results not reproduced in this PPT) indicates that new or increased productivity in the north is expanding the range edge northward into the GOM and pulling the center of gravity with it. Also see incredible increase in productivity along south shore of Long Island since 2015. Anecdotal fisherman evidence that BFT catch along Long Island coast exploded in late 2010s (like, you could take a center console out of Rockaway Inlet and bring your tuna back into Brooklyn/Queens by nightfall). Thinking this is probably related.</a:t>
            </a:r>
          </a:p>
        </p:txBody>
      </p:sp>
      <p:sp>
        <p:nvSpPr>
          <p:cNvPr id="4" name="Slide Number Placeholder 3">
            <a:extLst>
              <a:ext uri="{FF2B5EF4-FFF2-40B4-BE49-F238E27FC236}">
                <a16:creationId xmlns:a16="http://schemas.microsoft.com/office/drawing/2014/main" id="{E768D4CA-4D7A-9561-1161-FE4177B31F72}"/>
              </a:ext>
            </a:extLst>
          </p:cNvPr>
          <p:cNvSpPr>
            <a:spLocks noGrp="1"/>
          </p:cNvSpPr>
          <p:nvPr>
            <p:ph type="sldNum" sz="quarter" idx="5"/>
          </p:nvPr>
        </p:nvSpPr>
        <p:spPr/>
        <p:txBody>
          <a:bodyPr/>
          <a:lstStyle/>
          <a:p>
            <a:fld id="{F16CD617-248E-484D-88E3-73E319280604}" type="slidenum">
              <a:rPr lang="en-US" smtClean="0"/>
              <a:t>81</a:t>
            </a:fld>
            <a:endParaRPr lang="en-US"/>
          </a:p>
        </p:txBody>
      </p:sp>
    </p:spTree>
    <p:extLst>
      <p:ext uri="{BB962C8B-B14F-4D97-AF65-F5344CB8AC3E}">
        <p14:creationId xmlns:p14="http://schemas.microsoft.com/office/powerpoint/2010/main" val="34197513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0FFCC-2FA1-1E7D-A89E-51105C8DC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2004AD-E1D6-D8D9-E83F-5FB64FE63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DF5A1-13BD-759C-DE48-22B846C5BF84}"/>
              </a:ext>
            </a:extLst>
          </p:cNvPr>
          <p:cNvSpPr>
            <a:spLocks noGrp="1"/>
          </p:cNvSpPr>
          <p:nvPr>
            <p:ph type="body" idx="1"/>
          </p:nvPr>
        </p:nvSpPr>
        <p:spPr/>
        <p:txBody>
          <a:bodyPr/>
          <a:lstStyle/>
          <a:p>
            <a:r>
              <a:rPr lang="en-US" dirty="0"/>
              <a:t>Given the southern and offshore centers of gravity, I’m not sure how important mackerel are to BFT diets relative to herring and menhaden. OR, and more likely, we just don’t have enough data to make a stable model.</a:t>
            </a:r>
          </a:p>
        </p:txBody>
      </p:sp>
      <p:sp>
        <p:nvSpPr>
          <p:cNvPr id="4" name="Slide Number Placeholder 3">
            <a:extLst>
              <a:ext uri="{FF2B5EF4-FFF2-40B4-BE49-F238E27FC236}">
                <a16:creationId xmlns:a16="http://schemas.microsoft.com/office/drawing/2014/main" id="{3A74191E-A3C5-91B8-8EDD-6514CAE45DD1}"/>
              </a:ext>
            </a:extLst>
          </p:cNvPr>
          <p:cNvSpPr>
            <a:spLocks noGrp="1"/>
          </p:cNvSpPr>
          <p:nvPr>
            <p:ph type="sldNum" sz="quarter" idx="5"/>
          </p:nvPr>
        </p:nvSpPr>
        <p:spPr/>
        <p:txBody>
          <a:bodyPr/>
          <a:lstStyle/>
          <a:p>
            <a:fld id="{F16CD617-248E-484D-88E3-73E319280604}" type="slidenum">
              <a:rPr lang="en-US" smtClean="0"/>
              <a:t>82</a:t>
            </a:fld>
            <a:endParaRPr lang="en-US"/>
          </a:p>
        </p:txBody>
      </p:sp>
    </p:spTree>
    <p:extLst>
      <p:ext uri="{BB962C8B-B14F-4D97-AF65-F5344CB8AC3E}">
        <p14:creationId xmlns:p14="http://schemas.microsoft.com/office/powerpoint/2010/main" val="2872013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fld id="{F16CD617-248E-484D-88E3-73E319280604}" type="slidenum">
              <a:rPr lang="en-US" smtClean="0"/>
              <a:t>83</a:t>
            </a:fld>
            <a:endParaRPr lang="en-US"/>
          </a:p>
        </p:txBody>
      </p:sp>
    </p:spTree>
    <p:extLst>
      <p:ext uri="{BB962C8B-B14F-4D97-AF65-F5344CB8AC3E}">
        <p14:creationId xmlns:p14="http://schemas.microsoft.com/office/powerpoint/2010/main" val="6003605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fld id="{F16CD617-248E-484D-88E3-73E319280604}" type="slidenum">
              <a:rPr lang="en-US" smtClean="0"/>
              <a:t>84</a:t>
            </a:fld>
            <a:endParaRPr lang="en-US"/>
          </a:p>
        </p:txBody>
      </p:sp>
    </p:spTree>
    <p:extLst>
      <p:ext uri="{BB962C8B-B14F-4D97-AF65-F5344CB8AC3E}">
        <p14:creationId xmlns:p14="http://schemas.microsoft.com/office/powerpoint/2010/main" val="1921720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bars: +/- 1 SD. Point: mean date in year. Shaded region: min and max date for fishing events included in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Fishing in June did not begin until 2008.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2020 June-July trips artificially missing from modeling efforts (missing prey data from NOAA observers, had to exclude)</a:t>
            </a:r>
          </a:p>
          <a:p>
            <a:endParaRPr lang="en-US" dirty="0"/>
          </a:p>
          <a:p>
            <a:r>
              <a:rPr lang="en-US" dirty="0"/>
              <a:t>Fishing events mostly occur in August – mid-September.</a:t>
            </a:r>
          </a:p>
          <a:p>
            <a:r>
              <a:rPr lang="en-US" dirty="0"/>
              <a:t>Fishing effort condensed in earlier years of time series. 2010-present sees more effort over longer period.</a:t>
            </a:r>
          </a:p>
        </p:txBody>
      </p:sp>
      <p:sp>
        <p:nvSpPr>
          <p:cNvPr id="4" name="Slide Number Placeholder 3"/>
          <p:cNvSpPr>
            <a:spLocks noGrp="1"/>
          </p:cNvSpPr>
          <p:nvPr>
            <p:ph type="sldNum" sz="quarter" idx="5"/>
          </p:nvPr>
        </p:nvSpPr>
        <p:spPr/>
        <p:txBody>
          <a:bodyPr/>
          <a:lstStyle/>
          <a:p>
            <a:fld id="{F16CD617-248E-484D-88E3-73E319280604}" type="slidenum">
              <a:rPr lang="en-US" smtClean="0"/>
              <a:t>85</a:t>
            </a:fld>
            <a:endParaRPr lang="en-US"/>
          </a:p>
        </p:txBody>
      </p:sp>
    </p:spTree>
    <p:extLst>
      <p:ext uri="{BB962C8B-B14F-4D97-AF65-F5344CB8AC3E}">
        <p14:creationId xmlns:p14="http://schemas.microsoft.com/office/powerpoint/2010/main" val="725431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AMO: it should have a greater effect but every year included in this model is a “positive phase” year. We have limited contrast to notice an effect. Strongest annual AMO signal for the entire time series is in 2022, weakest in 2002.</a:t>
            </a:r>
          </a:p>
        </p:txBody>
      </p:sp>
      <p:sp>
        <p:nvSpPr>
          <p:cNvPr id="4" name="Slide Number Placeholder 3"/>
          <p:cNvSpPr>
            <a:spLocks noGrp="1"/>
          </p:cNvSpPr>
          <p:nvPr>
            <p:ph type="sldNum" sz="quarter" idx="5"/>
          </p:nvPr>
        </p:nvSpPr>
        <p:spPr/>
        <p:txBody>
          <a:bodyPr/>
          <a:lstStyle/>
          <a:p>
            <a:fld id="{F16CD617-248E-484D-88E3-73E319280604}" type="slidenum">
              <a:rPr lang="en-US" smtClean="0"/>
              <a:t>10</a:t>
            </a:fld>
            <a:endParaRPr lang="en-US"/>
          </a:p>
        </p:txBody>
      </p:sp>
    </p:spTree>
    <p:extLst>
      <p:ext uri="{BB962C8B-B14F-4D97-AF65-F5344CB8AC3E}">
        <p14:creationId xmlns:p14="http://schemas.microsoft.com/office/powerpoint/2010/main" val="6249952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 has shifted southwest over time series. </a:t>
            </a:r>
          </a:p>
          <a:p>
            <a:r>
              <a:rPr lang="en-US" dirty="0"/>
              <a:t>Interesting parabolic south-north-south monthly shift in effort.</a:t>
            </a:r>
          </a:p>
        </p:txBody>
      </p:sp>
      <p:sp>
        <p:nvSpPr>
          <p:cNvPr id="4" name="Slide Number Placeholder 3"/>
          <p:cNvSpPr>
            <a:spLocks noGrp="1"/>
          </p:cNvSpPr>
          <p:nvPr>
            <p:ph type="sldNum" sz="quarter" idx="5"/>
          </p:nvPr>
        </p:nvSpPr>
        <p:spPr/>
        <p:txBody>
          <a:bodyPr/>
          <a:lstStyle/>
          <a:p>
            <a:fld id="{F16CD617-248E-484D-88E3-73E319280604}" type="slidenum">
              <a:rPr lang="en-US" smtClean="0"/>
              <a:t>86</a:t>
            </a:fld>
            <a:endParaRPr lang="en-US"/>
          </a:p>
        </p:txBody>
      </p:sp>
    </p:spTree>
    <p:extLst>
      <p:ext uri="{BB962C8B-B14F-4D97-AF65-F5344CB8AC3E}">
        <p14:creationId xmlns:p14="http://schemas.microsoft.com/office/powerpoint/2010/main" val="30174876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87</a:t>
            </a:fld>
            <a:endParaRPr lang="en-US"/>
          </a:p>
        </p:txBody>
      </p:sp>
    </p:spTree>
    <p:extLst>
      <p:ext uri="{BB962C8B-B14F-4D97-AF65-F5344CB8AC3E}">
        <p14:creationId xmlns:p14="http://schemas.microsoft.com/office/powerpoint/2010/main" val="35806848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 has shifted north in shoulder months (June, October) and south in major months (July-September).</a:t>
            </a:r>
          </a:p>
        </p:txBody>
      </p:sp>
      <p:sp>
        <p:nvSpPr>
          <p:cNvPr id="4" name="Slide Number Placeholder 3"/>
          <p:cNvSpPr>
            <a:spLocks noGrp="1"/>
          </p:cNvSpPr>
          <p:nvPr>
            <p:ph type="sldNum" sz="quarter" idx="5"/>
          </p:nvPr>
        </p:nvSpPr>
        <p:spPr/>
        <p:txBody>
          <a:bodyPr/>
          <a:lstStyle/>
          <a:p>
            <a:fld id="{F16CD617-248E-484D-88E3-73E319280604}" type="slidenum">
              <a:rPr lang="en-US" smtClean="0"/>
              <a:t>88</a:t>
            </a:fld>
            <a:endParaRPr lang="en-US"/>
          </a:p>
        </p:txBody>
      </p:sp>
    </p:spTree>
    <p:extLst>
      <p:ext uri="{BB962C8B-B14F-4D97-AF65-F5344CB8AC3E}">
        <p14:creationId xmlns:p14="http://schemas.microsoft.com/office/powerpoint/2010/main" val="22716412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fld id="{F16CD617-248E-484D-88E3-73E319280604}" type="slidenum">
              <a:rPr lang="en-US" smtClean="0"/>
              <a:t>89</a:t>
            </a:fld>
            <a:endParaRPr lang="en-US"/>
          </a:p>
        </p:txBody>
      </p:sp>
    </p:spTree>
    <p:extLst>
      <p:ext uri="{BB962C8B-B14F-4D97-AF65-F5344CB8AC3E}">
        <p14:creationId xmlns:p14="http://schemas.microsoft.com/office/powerpoint/2010/main" val="1181784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fld id="{F16CD617-248E-484D-88E3-73E319280604}" type="slidenum">
              <a:rPr lang="en-US" smtClean="0"/>
              <a:t>90</a:t>
            </a:fld>
            <a:endParaRPr lang="en-US"/>
          </a:p>
        </p:txBody>
      </p:sp>
    </p:spTree>
    <p:extLst>
      <p:ext uri="{BB962C8B-B14F-4D97-AF65-F5344CB8AC3E}">
        <p14:creationId xmlns:p14="http://schemas.microsoft.com/office/powerpoint/2010/main" val="25589112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bars: +/- 1 SD. Point: mean date in year. Shaded region: min and max date for fishing events included in model.</a:t>
            </a:r>
          </a:p>
          <a:p>
            <a:r>
              <a:rPr lang="en-US" dirty="0"/>
              <a:t>Very obvious shift in temporal effort, from concentrated in mid-September (early years) to concentrated in late-October (later years).</a:t>
            </a:r>
          </a:p>
          <a:p>
            <a:r>
              <a:rPr lang="en-US" dirty="0"/>
              <a:t>Earliest fishing data in 2020 end of August– not sure if this is representative of lockdowns affecting fishing OR just reporting.</a:t>
            </a:r>
          </a:p>
          <a:p>
            <a:r>
              <a:rPr lang="en-US" dirty="0"/>
              <a:t>Also expansion of temporal effort over years, min/max extend outward and period of concentrated effort takes place over longer time. SD shifts from 18 days to 28 days.</a:t>
            </a:r>
          </a:p>
        </p:txBody>
      </p:sp>
      <p:sp>
        <p:nvSpPr>
          <p:cNvPr id="4" name="Slide Number Placeholder 3"/>
          <p:cNvSpPr>
            <a:spLocks noGrp="1"/>
          </p:cNvSpPr>
          <p:nvPr>
            <p:ph type="sldNum" sz="quarter" idx="5"/>
          </p:nvPr>
        </p:nvSpPr>
        <p:spPr/>
        <p:txBody>
          <a:bodyPr/>
          <a:lstStyle/>
          <a:p>
            <a:fld id="{F16CD617-248E-484D-88E3-73E319280604}" type="slidenum">
              <a:rPr lang="en-US" smtClean="0"/>
              <a:t>91</a:t>
            </a:fld>
            <a:endParaRPr lang="en-US"/>
          </a:p>
        </p:txBody>
      </p:sp>
    </p:spTree>
    <p:extLst>
      <p:ext uri="{BB962C8B-B14F-4D97-AF65-F5344CB8AC3E}">
        <p14:creationId xmlns:p14="http://schemas.microsoft.com/office/powerpoint/2010/main" val="14955675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 has shifted northeast along coast over time series, driven by increased effort in December at northern tip of NS.</a:t>
            </a:r>
          </a:p>
          <a:p>
            <a:r>
              <a:rPr lang="en-US" dirty="0"/>
              <a:t>Huge spatial range in monthly centers of gravity. August most south, December most north.</a:t>
            </a:r>
          </a:p>
        </p:txBody>
      </p:sp>
      <p:sp>
        <p:nvSpPr>
          <p:cNvPr id="4" name="Slide Number Placeholder 3"/>
          <p:cNvSpPr>
            <a:spLocks noGrp="1"/>
          </p:cNvSpPr>
          <p:nvPr>
            <p:ph type="sldNum" sz="quarter" idx="5"/>
          </p:nvPr>
        </p:nvSpPr>
        <p:spPr/>
        <p:txBody>
          <a:bodyPr/>
          <a:lstStyle/>
          <a:p>
            <a:fld id="{F16CD617-248E-484D-88E3-73E319280604}" type="slidenum">
              <a:rPr lang="en-US" smtClean="0"/>
              <a:t>92</a:t>
            </a:fld>
            <a:endParaRPr lang="en-US"/>
          </a:p>
        </p:txBody>
      </p:sp>
    </p:spTree>
    <p:extLst>
      <p:ext uri="{BB962C8B-B14F-4D97-AF65-F5344CB8AC3E}">
        <p14:creationId xmlns:p14="http://schemas.microsoft.com/office/powerpoint/2010/main" val="586925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July fishing sporadic, far more common in early time series. Usually determined by &lt;15 events.</a:t>
            </a:r>
          </a:p>
          <a:p>
            <a:r>
              <a:rPr lang="en-US" dirty="0"/>
              <a:t>August and September only months to always have at least 1 observation in each year. Fishing activity in August peters out from &gt;100 events 2002-2008 to &lt;50 events 2011-2021. Pretty clear attempts to track pockets of known fish density as BFT migrate from US to CA waters.</a:t>
            </a:r>
          </a:p>
          <a:p>
            <a:r>
              <a:rPr lang="en-US" dirty="0"/>
              <a:t>September fishing slightly more consistent but also sees decline over time.</a:t>
            </a:r>
          </a:p>
        </p:txBody>
      </p:sp>
      <p:sp>
        <p:nvSpPr>
          <p:cNvPr id="4" name="Slide Number Placeholder 3"/>
          <p:cNvSpPr>
            <a:spLocks noGrp="1"/>
          </p:cNvSpPr>
          <p:nvPr>
            <p:ph type="sldNum" sz="quarter" idx="5"/>
          </p:nvPr>
        </p:nvSpPr>
        <p:spPr/>
        <p:txBody>
          <a:bodyPr/>
          <a:lstStyle/>
          <a:p>
            <a:fld id="{F16CD617-248E-484D-88E3-73E319280604}" type="slidenum">
              <a:rPr lang="en-US" smtClean="0"/>
              <a:t>93</a:t>
            </a:fld>
            <a:endParaRPr lang="en-US"/>
          </a:p>
        </p:txBody>
      </p:sp>
    </p:spTree>
    <p:extLst>
      <p:ext uri="{BB962C8B-B14F-4D97-AF65-F5344CB8AC3E}">
        <p14:creationId xmlns:p14="http://schemas.microsoft.com/office/powerpoint/2010/main" val="38644269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October fishing really begins in 2005, COG near Grand Manan in 2002 driven by 3 events and should be considered spurious.</a:t>
            </a:r>
          </a:p>
          <a:p>
            <a:r>
              <a:rPr lang="en-US" dirty="0"/>
              <a:t>November fishing kicks off in 2004 with few events, gains popularity by 2007 and steadily increases in number of events per year.</a:t>
            </a:r>
          </a:p>
          <a:p>
            <a:r>
              <a:rPr lang="en-US" dirty="0"/>
              <a:t>December fishing has really tight spatial activity area with very few events not at that northern tip of NS. Center of gravity obviously very tight, too. Begins in 2015.</a:t>
            </a:r>
          </a:p>
        </p:txBody>
      </p:sp>
      <p:sp>
        <p:nvSpPr>
          <p:cNvPr id="4" name="Slide Number Placeholder 3"/>
          <p:cNvSpPr>
            <a:spLocks noGrp="1"/>
          </p:cNvSpPr>
          <p:nvPr>
            <p:ph type="sldNum" sz="quarter" idx="5"/>
          </p:nvPr>
        </p:nvSpPr>
        <p:spPr/>
        <p:txBody>
          <a:bodyPr/>
          <a:lstStyle/>
          <a:p>
            <a:fld id="{F16CD617-248E-484D-88E3-73E319280604}" type="slidenum">
              <a:rPr lang="en-US" smtClean="0"/>
              <a:t>94</a:t>
            </a:fld>
            <a:endParaRPr lang="en-US"/>
          </a:p>
        </p:txBody>
      </p:sp>
    </p:spTree>
    <p:extLst>
      <p:ext uri="{BB962C8B-B14F-4D97-AF65-F5344CB8AC3E}">
        <p14:creationId xmlns:p14="http://schemas.microsoft.com/office/powerpoint/2010/main" val="1827820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fld id="{F16CD617-248E-484D-88E3-73E319280604}" type="slidenum">
              <a:rPr lang="en-US" smtClean="0"/>
              <a:t>95</a:t>
            </a:fld>
            <a:endParaRPr lang="en-US"/>
          </a:p>
        </p:txBody>
      </p:sp>
    </p:spTree>
    <p:extLst>
      <p:ext uri="{BB962C8B-B14F-4D97-AF65-F5344CB8AC3E}">
        <p14:creationId xmlns:p14="http://schemas.microsoft.com/office/powerpoint/2010/main" val="202838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11</a:t>
            </a:fld>
            <a:endParaRPr lang="en-US"/>
          </a:p>
        </p:txBody>
      </p:sp>
    </p:spTree>
    <p:extLst>
      <p:ext uri="{BB962C8B-B14F-4D97-AF65-F5344CB8AC3E}">
        <p14:creationId xmlns:p14="http://schemas.microsoft.com/office/powerpoint/2010/main" val="37173755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fld id="{F16CD617-248E-484D-88E3-73E319280604}" type="slidenum">
              <a:rPr lang="en-US" smtClean="0"/>
              <a:t>96</a:t>
            </a:fld>
            <a:endParaRPr lang="en-US"/>
          </a:p>
        </p:txBody>
      </p:sp>
    </p:spTree>
    <p:extLst>
      <p:ext uri="{BB962C8B-B14F-4D97-AF65-F5344CB8AC3E}">
        <p14:creationId xmlns:p14="http://schemas.microsoft.com/office/powerpoint/2010/main" val="31229958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strata but the Gulf of Maine and Georges Bank (5Y and 5Zu) has too few trips over the 20-year time series to reasonably model spatial density.</a:t>
            </a:r>
            <a:br>
              <a:rPr lang="en-US" dirty="0"/>
            </a:br>
            <a:br>
              <a:rPr lang="en-US" dirty="0"/>
            </a:br>
            <a:r>
              <a:rPr lang="en-US" dirty="0"/>
              <a:t>Trips are also clustered around bathymetric features and relatively close to shore, so most of the spatial area is never sampled.</a:t>
            </a:r>
          </a:p>
        </p:txBody>
      </p:sp>
      <p:sp>
        <p:nvSpPr>
          <p:cNvPr id="4" name="Slide Number Placeholder 3"/>
          <p:cNvSpPr>
            <a:spLocks noGrp="1"/>
          </p:cNvSpPr>
          <p:nvPr>
            <p:ph type="sldNum" sz="quarter" idx="5"/>
          </p:nvPr>
        </p:nvSpPr>
        <p:spPr/>
        <p:txBody>
          <a:bodyPr/>
          <a:lstStyle/>
          <a:p>
            <a:fld id="{F16CD617-248E-484D-88E3-73E319280604}" type="slidenum">
              <a:rPr lang="en-US" smtClean="0"/>
              <a:t>98</a:t>
            </a:fld>
            <a:endParaRPr lang="en-US"/>
          </a:p>
        </p:txBody>
      </p:sp>
    </p:spTree>
    <p:extLst>
      <p:ext uri="{BB962C8B-B14F-4D97-AF65-F5344CB8AC3E}">
        <p14:creationId xmlns:p14="http://schemas.microsoft.com/office/powerpoint/2010/main" val="27013453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strata but Gulf of Maine and Georges Bank (5Y and 5Zu) have too few fish caught per year to model presence/absence, let alone positive catch rate.</a:t>
            </a:r>
          </a:p>
          <a:p>
            <a:endParaRPr lang="en-US" dirty="0"/>
          </a:p>
          <a:p>
            <a:r>
              <a:rPr lang="en-US" dirty="0"/>
              <a:t>Georges Bank strata has long period (2006 – 2017) of low success, making it difficult to model positive catch rate.</a:t>
            </a:r>
          </a:p>
        </p:txBody>
      </p:sp>
      <p:sp>
        <p:nvSpPr>
          <p:cNvPr id="4" name="Slide Number Placeholder 3"/>
          <p:cNvSpPr>
            <a:spLocks noGrp="1"/>
          </p:cNvSpPr>
          <p:nvPr>
            <p:ph type="sldNum" sz="quarter" idx="5"/>
          </p:nvPr>
        </p:nvSpPr>
        <p:spPr/>
        <p:txBody>
          <a:bodyPr/>
          <a:lstStyle/>
          <a:p>
            <a:fld id="{F16CD617-248E-484D-88E3-73E319280604}" type="slidenum">
              <a:rPr lang="en-US" smtClean="0"/>
              <a:t>100</a:t>
            </a:fld>
            <a:endParaRPr lang="en-US"/>
          </a:p>
        </p:txBody>
      </p:sp>
    </p:spTree>
    <p:extLst>
      <p:ext uri="{BB962C8B-B14F-4D97-AF65-F5344CB8AC3E}">
        <p14:creationId xmlns:p14="http://schemas.microsoft.com/office/powerpoint/2010/main" val="28429949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strata but Gulf of Maine have years with either no effort in the spatial domain OR no fish caught.</a:t>
            </a:r>
          </a:p>
          <a:p>
            <a:endParaRPr lang="en-US" dirty="0"/>
          </a:p>
          <a:p>
            <a:r>
              <a:rPr lang="en-US" dirty="0"/>
              <a:t>As a cool aside, you can see the “Wicked Tuna Effect” in full swing for the Gulf of Maine 2013-2014 (show aired in Fall 2012) and maybe a little bit of lagging effect of a marine heatwave in 2012 driving down success per trip.</a:t>
            </a:r>
          </a:p>
        </p:txBody>
      </p:sp>
      <p:sp>
        <p:nvSpPr>
          <p:cNvPr id="4" name="Slide Number Placeholder 3"/>
          <p:cNvSpPr>
            <a:spLocks noGrp="1"/>
          </p:cNvSpPr>
          <p:nvPr>
            <p:ph type="sldNum" sz="quarter" idx="5"/>
          </p:nvPr>
        </p:nvSpPr>
        <p:spPr/>
        <p:txBody>
          <a:bodyPr/>
          <a:lstStyle/>
          <a:p>
            <a:fld id="{F16CD617-248E-484D-88E3-73E319280604}" type="slidenum">
              <a:rPr lang="en-US" smtClean="0"/>
              <a:t>101</a:t>
            </a:fld>
            <a:endParaRPr lang="en-US"/>
          </a:p>
        </p:txBody>
      </p:sp>
    </p:spTree>
    <p:extLst>
      <p:ext uri="{BB962C8B-B14F-4D97-AF65-F5344CB8AC3E}">
        <p14:creationId xmlns:p14="http://schemas.microsoft.com/office/powerpoint/2010/main" val="4208149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obvious spatial split in encounter probability/ positive catch rate is caused by the eastern half of the Gulf of Maine being predicted by one sample, which is indicated by the red circle. This causes large confidence intervals for most metrics pulled for this year– relative abundance, center of gravity, effective area used, etc. </a:t>
            </a:r>
            <a:br>
              <a:rPr lang="en-US" dirty="0"/>
            </a:br>
            <a:br>
              <a:rPr lang="en-US" dirty="0"/>
            </a:br>
            <a:r>
              <a:rPr lang="en-US" dirty="0"/>
              <a:t>This is a problem in 2015 and 2017, and to a slightly lesser extent 2019.</a:t>
            </a:r>
          </a:p>
        </p:txBody>
      </p:sp>
      <p:sp>
        <p:nvSpPr>
          <p:cNvPr id="4" name="Slide Number Placeholder 3"/>
          <p:cNvSpPr>
            <a:spLocks noGrp="1"/>
          </p:cNvSpPr>
          <p:nvPr>
            <p:ph type="sldNum" sz="quarter" idx="5"/>
          </p:nvPr>
        </p:nvSpPr>
        <p:spPr/>
        <p:txBody>
          <a:bodyPr/>
          <a:lstStyle/>
          <a:p>
            <a:fld id="{F16CD617-248E-484D-88E3-73E319280604}" type="slidenum">
              <a:rPr lang="en-US" smtClean="0"/>
              <a:t>103</a:t>
            </a:fld>
            <a:endParaRPr lang="en-US"/>
          </a:p>
        </p:txBody>
      </p:sp>
    </p:spTree>
    <p:extLst>
      <p:ext uri="{BB962C8B-B14F-4D97-AF65-F5344CB8AC3E}">
        <p14:creationId xmlns:p14="http://schemas.microsoft.com/office/powerpoint/2010/main" val="492756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104</a:t>
            </a:fld>
            <a:endParaRPr lang="en-US"/>
          </a:p>
        </p:txBody>
      </p:sp>
    </p:spTree>
    <p:extLst>
      <p:ext uri="{BB962C8B-B14F-4D97-AF65-F5344CB8AC3E}">
        <p14:creationId xmlns:p14="http://schemas.microsoft.com/office/powerpoint/2010/main" val="39590671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105</a:t>
            </a:fld>
            <a:endParaRPr lang="en-US"/>
          </a:p>
        </p:txBody>
      </p:sp>
    </p:spTree>
    <p:extLst>
      <p:ext uri="{BB962C8B-B14F-4D97-AF65-F5344CB8AC3E}">
        <p14:creationId xmlns:p14="http://schemas.microsoft.com/office/powerpoint/2010/main" val="32695414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2022 not fit well? I’m not sure, but it’s probably due to close proximity of successful trips in space between </a:t>
            </a:r>
            <a:r>
              <a:rPr lang="en-US" dirty="0" err="1"/>
              <a:t>Fippennies</a:t>
            </a:r>
            <a:r>
              <a:rPr lang="en-US" dirty="0"/>
              <a:t> Ledge in the east and the northeast edge of Stellwagen NMS in the west (the bright yellow area in the pos catch plot).</a:t>
            </a:r>
          </a:p>
        </p:txBody>
      </p:sp>
      <p:sp>
        <p:nvSpPr>
          <p:cNvPr id="4" name="Slide Number Placeholder 3"/>
          <p:cNvSpPr>
            <a:spLocks noGrp="1"/>
          </p:cNvSpPr>
          <p:nvPr>
            <p:ph type="sldNum" sz="quarter" idx="5"/>
          </p:nvPr>
        </p:nvSpPr>
        <p:spPr/>
        <p:txBody>
          <a:bodyPr/>
          <a:lstStyle/>
          <a:p>
            <a:fld id="{F16CD617-248E-484D-88E3-73E319280604}" type="slidenum">
              <a:rPr lang="en-US" smtClean="0"/>
              <a:t>106</a:t>
            </a:fld>
            <a:endParaRPr lang="en-US"/>
          </a:p>
        </p:txBody>
      </p:sp>
    </p:spTree>
    <p:extLst>
      <p:ext uri="{BB962C8B-B14F-4D97-AF65-F5344CB8AC3E}">
        <p14:creationId xmlns:p14="http://schemas.microsoft.com/office/powerpoint/2010/main" val="1723200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914400" y="2623942"/>
            <a:ext cx="10363200" cy="1386617"/>
          </a:xfrm>
        </p:spPr>
        <p:txBody>
          <a:bodyPr>
            <a:normAutofit/>
          </a:bodyPr>
          <a:lstStyle>
            <a:lvl1pPr algn="ctr">
              <a:defRPr sz="3600" b="1" i="0">
                <a:solidFill>
                  <a:schemeClr val="bg1"/>
                </a:solidFill>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Subtitle 2"/>
          <p:cNvSpPr>
            <a:spLocks noGrp="1"/>
          </p:cNvSpPr>
          <p:nvPr>
            <p:ph type="subTitle" idx="1"/>
          </p:nvPr>
        </p:nvSpPr>
        <p:spPr>
          <a:xfrm>
            <a:off x="914400" y="4010558"/>
            <a:ext cx="10363200" cy="675704"/>
          </a:xfrm>
        </p:spPr>
        <p:txBody>
          <a:bodyPr>
            <a:normAutofit/>
          </a:bodyPr>
          <a:lstStyle>
            <a:lvl1pPr marL="0" indent="0" algn="ctr">
              <a:buNone/>
              <a:defRPr sz="24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5/23/2024</a:t>
            </a:fld>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360623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131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Compass Rose">
    <p:spTree>
      <p:nvGrpSpPr>
        <p:cNvPr id="1" name=""/>
        <p:cNvGrpSpPr/>
        <p:nvPr/>
      </p:nvGrpSpPr>
      <p:grpSpPr>
        <a:xfrm>
          <a:off x="0" y="0"/>
          <a:ext cx="0" cy="0"/>
          <a:chOff x="0" y="0"/>
          <a:chExt cx="0" cy="0"/>
        </a:xfrm>
      </p:grpSpPr>
      <p:pic>
        <p:nvPicPr>
          <p:cNvPr id="7" name="Picture 6" descr="hires_dark_no_compass_conten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 Compass Rose or Logo">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11681252"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6"/>
          <a:srcRect/>
          <a:stretch/>
        </p:blipFill>
        <p:spPr>
          <a:xfrm>
            <a:off x="0" y="0"/>
            <a:ext cx="12192000" cy="6858000"/>
          </a:xfrm>
          <a:prstGeom prst="rect">
            <a:avLst/>
          </a:prstGeom>
        </p:spPr>
      </p:pic>
      <p:sp>
        <p:nvSpPr>
          <p:cNvPr id="2" name="Title Placeholder 1"/>
          <p:cNvSpPr>
            <a:spLocks noGrp="1"/>
          </p:cNvSpPr>
          <p:nvPr>
            <p:ph type="title"/>
          </p:nvPr>
        </p:nvSpPr>
        <p:spPr>
          <a:xfrm>
            <a:off x="269946" y="173416"/>
            <a:ext cx="9742556" cy="636388"/>
          </a:xfrm>
          <a:prstGeom prst="rect">
            <a:avLst/>
          </a:prstGeom>
        </p:spPr>
        <p:txBody>
          <a:bodyPr vert="horz" lIns="91440" tIns="45720" rIns="91440" bIns="45720" rtlCol="0" anchor="t">
            <a:norm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Text Placeholder 2"/>
          <p:cNvSpPr>
            <a:spLocks noGrp="1"/>
          </p:cNvSpPr>
          <p:nvPr>
            <p:ph type="body" idx="1"/>
          </p:nvPr>
        </p:nvSpPr>
        <p:spPr>
          <a:xfrm>
            <a:off x="269946" y="957038"/>
            <a:ext cx="11681252" cy="5169126"/>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2"/>
          </p:nvPr>
        </p:nvSpPr>
        <p:spPr>
          <a:xfrm>
            <a:off x="269946" y="6356351"/>
            <a:ext cx="3184455" cy="365125"/>
          </a:xfrm>
          <a:prstGeom prst="rect">
            <a:avLst/>
          </a:prstGeom>
        </p:spPr>
        <p:txBody>
          <a:bodyPr vert="horz" lIns="91440" tIns="45720" rIns="91440" bIns="45720" rtlCol="0" anchor="ctr"/>
          <a:lstStyle>
            <a:lvl1pPr algn="l">
              <a:defRPr sz="1200">
                <a:solidFill>
                  <a:schemeClr val="bg1">
                    <a:lumMod val="85000"/>
                  </a:schemeClr>
                </a:solidFill>
                <a:latin typeface="Arial"/>
                <a:cs typeface="Arial"/>
              </a:defRPr>
            </a:lvl1pPr>
          </a:lstStyle>
          <a:p>
            <a:fld id="{A637A39A-9F89-364E-BF01-AB38BD84F7BC}" type="datetimeFigureOut">
              <a:rPr lang="en-US" smtClean="0"/>
              <a:pPr/>
              <a:t>5/23/2024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bg1">
                    <a:lumMod val="8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8737600" y="6356351"/>
            <a:ext cx="3213597" cy="365125"/>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fld id="{DD842E93-C421-DE4B-8656-34BC9D77A2AC}" type="slidenum">
              <a:rPr lang="en-US" smtClean="0"/>
              <a:pPr/>
              <a:t>‹#›</a:t>
            </a:fld>
            <a:endParaRPr lang="en-US" dirty="0"/>
          </a:p>
        </p:txBody>
      </p:sp>
    </p:spTree>
    <p:extLst>
      <p:ext uri="{BB962C8B-B14F-4D97-AF65-F5344CB8AC3E}">
        <p14:creationId xmlns:p14="http://schemas.microsoft.com/office/powerpoint/2010/main" val="2249337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Lst>
  <p:txStyles>
    <p:titleStyle>
      <a:lvl1pPr algn="l" defTabSz="457200" rtl="0" eaLnBrk="1" latinLnBrk="0" hangingPunct="1">
        <a:spcBef>
          <a:spcPct val="0"/>
        </a:spcBef>
        <a:buNone/>
        <a:defRPr sz="2800" b="1" i="0" kern="1200">
          <a:solidFill>
            <a:srgbClr val="00608A"/>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5.png"/><Relationship Id="rId26" Type="http://schemas.openxmlformats.org/officeDocument/2006/relationships/image" Target="../media/image39.png"/><Relationship Id="rId39" Type="http://schemas.openxmlformats.org/officeDocument/2006/relationships/customXml" Target="../ink/ink20.xml"/><Relationship Id="rId21" Type="http://schemas.openxmlformats.org/officeDocument/2006/relationships/customXml" Target="../ink/ink10.xml"/><Relationship Id="rId34" Type="http://schemas.openxmlformats.org/officeDocument/2006/relationships/image" Target="../media/image42.png"/><Relationship Id="rId42" Type="http://schemas.openxmlformats.org/officeDocument/2006/relationships/image" Target="../media/image46.png"/><Relationship Id="rId7" Type="http://schemas.openxmlformats.org/officeDocument/2006/relationships/customXml" Target="../ink/ink3.xml"/><Relationship Id="rId2" Type="http://schemas.openxmlformats.org/officeDocument/2006/relationships/notesSlide" Target="../notesSlides/notesSlide39.xml"/><Relationship Id="rId16" Type="http://schemas.openxmlformats.org/officeDocument/2006/relationships/image" Target="../media/image34.png"/><Relationship Id="rId20" Type="http://schemas.openxmlformats.org/officeDocument/2006/relationships/image" Target="../media/image36.png"/><Relationship Id="rId29" Type="http://schemas.openxmlformats.org/officeDocument/2006/relationships/customXml" Target="../ink/ink15.xml"/><Relationship Id="rId41"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5.xml"/><Relationship Id="rId24" Type="http://schemas.openxmlformats.org/officeDocument/2006/relationships/image" Target="../media/image38.png"/><Relationship Id="rId32" Type="http://schemas.openxmlformats.org/officeDocument/2006/relationships/image" Target="../media/image41.png"/><Relationship Id="rId37" Type="http://schemas.openxmlformats.org/officeDocument/2006/relationships/customXml" Target="../ink/ink19.xml"/><Relationship Id="rId40" Type="http://schemas.openxmlformats.org/officeDocument/2006/relationships/image" Target="../media/image45.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customXml" Target="../ink/ink14.xml"/><Relationship Id="rId36" Type="http://schemas.openxmlformats.org/officeDocument/2006/relationships/image" Target="../media/image43.png"/><Relationship Id="rId10" Type="http://schemas.openxmlformats.org/officeDocument/2006/relationships/image" Target="../media/image31.png"/><Relationship Id="rId19" Type="http://schemas.openxmlformats.org/officeDocument/2006/relationships/customXml" Target="../ink/ink9.xml"/><Relationship Id="rId31" Type="http://schemas.openxmlformats.org/officeDocument/2006/relationships/customXml" Target="../ink/ink16.xml"/><Relationship Id="rId4" Type="http://schemas.openxmlformats.org/officeDocument/2006/relationships/image" Target="../media/image26.png"/><Relationship Id="rId9" Type="http://schemas.openxmlformats.org/officeDocument/2006/relationships/customXml" Target="../ink/ink4.xml"/><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customXml" Target="../ink/ink13.xml"/><Relationship Id="rId30" Type="http://schemas.openxmlformats.org/officeDocument/2006/relationships/image" Target="../media/image40.png"/><Relationship Id="rId35" Type="http://schemas.openxmlformats.org/officeDocument/2006/relationships/customXml" Target="../ink/ink18.xml"/><Relationship Id="rId43" Type="http://schemas.openxmlformats.org/officeDocument/2006/relationships/image" Target="../media/image27.png"/><Relationship Id="rId8" Type="http://schemas.openxmlformats.org/officeDocument/2006/relationships/image" Target="../media/image30.png"/><Relationship Id="rId3"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7.xml"/><Relationship Id="rId38"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3559704"/>
          </a:xfrm>
        </p:spPr>
        <p:txBody>
          <a:bodyPr anchor="ctr">
            <a:noAutofit/>
          </a:bodyPr>
          <a:lstStyle/>
          <a:p>
            <a:r>
              <a:rPr lang="en-US" sz="4800" dirty="0">
                <a:effectLst>
                  <a:outerShdw blurRad="38100" dist="38100" dir="2700000" algn="tl">
                    <a:srgbClr val="000000">
                      <a:alpha val="43137"/>
                    </a:srgbClr>
                  </a:outerShdw>
                </a:effectLst>
                <a:latin typeface="+mj-lt"/>
              </a:rPr>
              <a:t>Current BFT model results and comparison to previously published models</a:t>
            </a:r>
          </a:p>
        </p:txBody>
      </p:sp>
    </p:spTree>
    <p:extLst>
      <p:ext uri="{BB962C8B-B14F-4D97-AF65-F5344CB8AC3E}">
        <p14:creationId xmlns:p14="http://schemas.microsoft.com/office/powerpoint/2010/main" val="5304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updates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SST</a:t>
            </a:r>
          </a:p>
          <a:p>
            <a:pPr lvl="1"/>
            <a:r>
              <a:rPr lang="en-US" dirty="0"/>
              <a:t>Old: </a:t>
            </a:r>
            <a:r>
              <a:rPr lang="en-GB" dirty="0"/>
              <a:t>1deg by 1deg spatial resolution, weekly timestep</a:t>
            </a:r>
          </a:p>
          <a:p>
            <a:pPr lvl="1"/>
            <a:r>
              <a:rPr lang="en-GB" dirty="0"/>
              <a:t>New: ¼ </a:t>
            </a:r>
            <a:r>
              <a:rPr lang="en-GB" dirty="0" err="1"/>
              <a:t>deg</a:t>
            </a:r>
            <a:r>
              <a:rPr lang="en-GB" dirty="0"/>
              <a:t> spatial resolution, daily timestep</a:t>
            </a:r>
            <a:endParaRPr lang="en-US" dirty="0"/>
          </a:p>
          <a:p>
            <a:r>
              <a:rPr lang="en-US" dirty="0"/>
              <a:t>Depth</a:t>
            </a:r>
          </a:p>
          <a:p>
            <a:pPr lvl="1"/>
            <a:r>
              <a:rPr lang="en-US" dirty="0"/>
              <a:t>Old: MARMAP R package, </a:t>
            </a:r>
            <a:r>
              <a:rPr lang="en-GB" dirty="0"/>
              <a:t>1 minute x 1 minute grid</a:t>
            </a:r>
          </a:p>
          <a:p>
            <a:pPr lvl="1"/>
            <a:r>
              <a:rPr lang="en-GB" dirty="0"/>
              <a:t>New: GEBCO 15 arc-second interpolated grid</a:t>
            </a:r>
            <a:endParaRPr lang="en-US" dirty="0"/>
          </a:p>
          <a:p>
            <a:r>
              <a:rPr lang="en-US" dirty="0"/>
              <a:t>AMO</a:t>
            </a:r>
          </a:p>
          <a:p>
            <a:pPr lvl="1"/>
            <a:r>
              <a:rPr lang="en-US" dirty="0"/>
              <a:t>Old: Annual timestep</a:t>
            </a:r>
          </a:p>
          <a:p>
            <a:pPr lvl="1"/>
            <a:r>
              <a:rPr lang="en-US" dirty="0"/>
              <a:t>New: Monthly timestep</a:t>
            </a:r>
          </a:p>
          <a:p>
            <a:r>
              <a:rPr lang="en-US" dirty="0"/>
              <a:t>Prey</a:t>
            </a:r>
          </a:p>
          <a:p>
            <a:pPr lvl="1"/>
            <a:r>
              <a:rPr lang="en-US" dirty="0"/>
              <a:t>Old: Basin-wide annual herring SSB from stock assessments</a:t>
            </a:r>
          </a:p>
          <a:p>
            <a:pPr lvl="1"/>
            <a:r>
              <a:rPr lang="en-US" dirty="0"/>
              <a:t>New: Spatiotemporal density from VAST model using observer data inputs.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6730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of different types of graphs&#10;&#10;Description automatically generated with medium confidence">
            <a:extLst>
              <a:ext uri="{FF2B5EF4-FFF2-40B4-BE49-F238E27FC236}">
                <a16:creationId xmlns:a16="http://schemas.microsoft.com/office/drawing/2014/main" id="{34BD60EF-856F-150F-A0F7-F4F5BD44DCF0}"/>
              </a:ext>
            </a:extLst>
          </p:cNvPr>
          <p:cNvPicPr>
            <a:picLocks noChangeAspect="1"/>
          </p:cNvPicPr>
          <p:nvPr/>
        </p:nvPicPr>
        <p:blipFill>
          <a:blip r:embed="rId3"/>
          <a:stretch>
            <a:fillRect/>
          </a:stretch>
        </p:blipFill>
        <p:spPr>
          <a:xfrm>
            <a:off x="1198591" y="634226"/>
            <a:ext cx="9794817" cy="558954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pic>
        <p:nvPicPr>
          <p:cNvPr id="3" name="Picture 2" descr="A map of the united states&#10;&#10;Description automatically generated">
            <a:extLst>
              <a:ext uri="{FF2B5EF4-FFF2-40B4-BE49-F238E27FC236}">
                <a16:creationId xmlns:a16="http://schemas.microsoft.com/office/drawing/2014/main" id="{705C86BB-D081-A28F-1906-AD418FF5CDE8}"/>
              </a:ext>
            </a:extLst>
          </p:cNvPr>
          <p:cNvPicPr>
            <a:picLocks noChangeAspect="1"/>
          </p:cNvPicPr>
          <p:nvPr/>
        </p:nvPicPr>
        <p:blipFill rotWithShape="1">
          <a:blip r:embed="rId4"/>
          <a:srcRect l="26083" r="24931"/>
          <a:stretch/>
        </p:blipFill>
        <p:spPr>
          <a:xfrm>
            <a:off x="8083438" y="3529434"/>
            <a:ext cx="2864159" cy="3328566"/>
          </a:xfrm>
          <a:prstGeom prst="rect">
            <a:avLst/>
          </a:prstGeom>
        </p:spPr>
      </p:pic>
      <p:sp>
        <p:nvSpPr>
          <p:cNvPr id="5" name="TextBox 4">
            <a:extLst>
              <a:ext uri="{FF2B5EF4-FFF2-40B4-BE49-F238E27FC236}">
                <a16:creationId xmlns:a16="http://schemas.microsoft.com/office/drawing/2014/main" id="{AE2A9CCB-DA8E-5319-BE4B-163AB303FCA3}"/>
              </a:ext>
            </a:extLst>
          </p:cNvPr>
          <p:cNvSpPr txBox="1"/>
          <p:nvPr/>
        </p:nvSpPr>
        <p:spPr>
          <a:xfrm>
            <a:off x="1864504" y="1452727"/>
            <a:ext cx="1375698" cy="369332"/>
          </a:xfrm>
          <a:prstGeom prst="rect">
            <a:avLst/>
          </a:prstGeom>
          <a:noFill/>
        </p:spPr>
        <p:txBody>
          <a:bodyPr wrap="none" rtlCol="0">
            <a:spAutoFit/>
          </a:bodyPr>
          <a:lstStyle/>
          <a:p>
            <a:r>
              <a:rPr lang="en-US" dirty="0"/>
              <a:t>54980 sq km</a:t>
            </a:r>
          </a:p>
        </p:txBody>
      </p:sp>
      <p:sp>
        <p:nvSpPr>
          <p:cNvPr id="6" name="TextBox 5">
            <a:extLst>
              <a:ext uri="{FF2B5EF4-FFF2-40B4-BE49-F238E27FC236}">
                <a16:creationId xmlns:a16="http://schemas.microsoft.com/office/drawing/2014/main" id="{489B076B-E61B-E67D-06E6-0AE65C82AA74}"/>
              </a:ext>
            </a:extLst>
          </p:cNvPr>
          <p:cNvSpPr txBox="1"/>
          <p:nvPr/>
        </p:nvSpPr>
        <p:spPr>
          <a:xfrm>
            <a:off x="5067516" y="1452727"/>
            <a:ext cx="1375698" cy="369332"/>
          </a:xfrm>
          <a:prstGeom prst="rect">
            <a:avLst/>
          </a:prstGeom>
          <a:noFill/>
        </p:spPr>
        <p:txBody>
          <a:bodyPr wrap="none" rtlCol="0">
            <a:spAutoFit/>
          </a:bodyPr>
          <a:lstStyle/>
          <a:p>
            <a:r>
              <a:rPr lang="en-US" dirty="0"/>
              <a:t>65230 sq km</a:t>
            </a:r>
          </a:p>
        </p:txBody>
      </p:sp>
      <p:sp>
        <p:nvSpPr>
          <p:cNvPr id="7" name="TextBox 6">
            <a:extLst>
              <a:ext uri="{FF2B5EF4-FFF2-40B4-BE49-F238E27FC236}">
                <a16:creationId xmlns:a16="http://schemas.microsoft.com/office/drawing/2014/main" id="{6766A1BE-ED63-F065-C044-DAEAD8C83329}"/>
              </a:ext>
            </a:extLst>
          </p:cNvPr>
          <p:cNvSpPr txBox="1"/>
          <p:nvPr/>
        </p:nvSpPr>
        <p:spPr>
          <a:xfrm>
            <a:off x="9594574" y="1452727"/>
            <a:ext cx="1375698" cy="369332"/>
          </a:xfrm>
          <a:prstGeom prst="rect">
            <a:avLst/>
          </a:prstGeom>
          <a:noFill/>
        </p:spPr>
        <p:txBody>
          <a:bodyPr wrap="none" rtlCol="0">
            <a:spAutoFit/>
          </a:bodyPr>
          <a:lstStyle/>
          <a:p>
            <a:r>
              <a:rPr lang="en-US" dirty="0"/>
              <a:t>24488 sq km</a:t>
            </a:r>
          </a:p>
        </p:txBody>
      </p:sp>
      <p:sp>
        <p:nvSpPr>
          <p:cNvPr id="9" name="TextBox 8">
            <a:extLst>
              <a:ext uri="{FF2B5EF4-FFF2-40B4-BE49-F238E27FC236}">
                <a16:creationId xmlns:a16="http://schemas.microsoft.com/office/drawing/2014/main" id="{BD9D211E-4458-C94A-CC0F-81959CEF4A8A}"/>
              </a:ext>
            </a:extLst>
          </p:cNvPr>
          <p:cNvSpPr txBox="1"/>
          <p:nvPr/>
        </p:nvSpPr>
        <p:spPr>
          <a:xfrm>
            <a:off x="1864504" y="3872302"/>
            <a:ext cx="1375698" cy="369332"/>
          </a:xfrm>
          <a:prstGeom prst="rect">
            <a:avLst/>
          </a:prstGeom>
          <a:noFill/>
        </p:spPr>
        <p:txBody>
          <a:bodyPr wrap="none" rtlCol="0">
            <a:spAutoFit/>
          </a:bodyPr>
          <a:lstStyle/>
          <a:p>
            <a:r>
              <a:rPr lang="en-US" dirty="0"/>
              <a:t>43950 sq km</a:t>
            </a:r>
          </a:p>
        </p:txBody>
      </p:sp>
      <p:sp>
        <p:nvSpPr>
          <p:cNvPr id="11" name="TextBox 10">
            <a:extLst>
              <a:ext uri="{FF2B5EF4-FFF2-40B4-BE49-F238E27FC236}">
                <a16:creationId xmlns:a16="http://schemas.microsoft.com/office/drawing/2014/main" id="{CB9DC9BB-CF47-098C-C9F0-2146410ABB59}"/>
              </a:ext>
            </a:extLst>
          </p:cNvPr>
          <p:cNvSpPr txBox="1"/>
          <p:nvPr/>
        </p:nvSpPr>
        <p:spPr>
          <a:xfrm>
            <a:off x="6428956" y="3872302"/>
            <a:ext cx="1375698" cy="369332"/>
          </a:xfrm>
          <a:prstGeom prst="rect">
            <a:avLst/>
          </a:prstGeom>
          <a:noFill/>
        </p:spPr>
        <p:txBody>
          <a:bodyPr wrap="none" rtlCol="0">
            <a:spAutoFit/>
          </a:bodyPr>
          <a:lstStyle/>
          <a:p>
            <a:r>
              <a:rPr lang="en-US" dirty="0"/>
              <a:t>32917 sq km</a:t>
            </a:r>
          </a:p>
        </p:txBody>
      </p:sp>
      <p:sp>
        <p:nvSpPr>
          <p:cNvPr id="13" name="Oval 12">
            <a:extLst>
              <a:ext uri="{FF2B5EF4-FFF2-40B4-BE49-F238E27FC236}">
                <a16:creationId xmlns:a16="http://schemas.microsoft.com/office/drawing/2014/main" id="{F5708A3B-C3F5-9DB6-38EE-BCAF69387C66}"/>
              </a:ext>
            </a:extLst>
          </p:cNvPr>
          <p:cNvSpPr/>
          <p:nvPr/>
        </p:nvSpPr>
        <p:spPr>
          <a:xfrm>
            <a:off x="1524106" y="3580234"/>
            <a:ext cx="386080" cy="22352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06C980-151A-8B10-95DD-57483E172568}"/>
              </a:ext>
            </a:extLst>
          </p:cNvPr>
          <p:cNvSpPr/>
          <p:nvPr/>
        </p:nvSpPr>
        <p:spPr>
          <a:xfrm>
            <a:off x="4755144" y="3580234"/>
            <a:ext cx="386080" cy="22352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3DE7EA1-C13B-B729-5BFF-16317FDD526C}"/>
              </a:ext>
            </a:extLst>
          </p:cNvPr>
          <p:cNvSpPr/>
          <p:nvPr/>
        </p:nvSpPr>
        <p:spPr>
          <a:xfrm>
            <a:off x="7804654" y="1193799"/>
            <a:ext cx="386080" cy="22352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2D76B0-5D17-5B53-A68F-5E46D8F09B16}"/>
              </a:ext>
            </a:extLst>
          </p:cNvPr>
          <p:cNvSpPr/>
          <p:nvPr/>
        </p:nvSpPr>
        <p:spPr>
          <a:xfrm>
            <a:off x="5420607" y="2740926"/>
            <a:ext cx="1960413" cy="410161"/>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17798C-0BFB-E5D0-0BAE-16AB30EEE3C6}"/>
              </a:ext>
            </a:extLst>
          </p:cNvPr>
          <p:cNvSpPr/>
          <p:nvPr/>
        </p:nvSpPr>
        <p:spPr>
          <a:xfrm>
            <a:off x="1099595" y="2384386"/>
            <a:ext cx="386080" cy="8014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69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graph of different types of graphs&#10;&#10;Description automatically generated with medium confidence">
            <a:extLst>
              <a:ext uri="{FF2B5EF4-FFF2-40B4-BE49-F238E27FC236}">
                <a16:creationId xmlns:a16="http://schemas.microsoft.com/office/drawing/2014/main" id="{BB2E4748-6910-2E64-2A34-B436588D82B0}"/>
              </a:ext>
            </a:extLst>
          </p:cNvPr>
          <p:cNvPicPr>
            <a:picLocks noChangeAspect="1"/>
          </p:cNvPicPr>
          <p:nvPr/>
        </p:nvPicPr>
        <p:blipFill>
          <a:blip r:embed="rId3"/>
          <a:stretch>
            <a:fillRect/>
          </a:stretch>
        </p:blipFill>
        <p:spPr>
          <a:xfrm>
            <a:off x="1198591" y="634226"/>
            <a:ext cx="9794817" cy="558954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pic>
        <p:nvPicPr>
          <p:cNvPr id="3" name="Picture 2" descr="A map of the united states&#10;&#10;Description automatically generated">
            <a:extLst>
              <a:ext uri="{FF2B5EF4-FFF2-40B4-BE49-F238E27FC236}">
                <a16:creationId xmlns:a16="http://schemas.microsoft.com/office/drawing/2014/main" id="{69E9A63B-8B65-1F95-27D0-D94D2F85814A}"/>
              </a:ext>
            </a:extLst>
          </p:cNvPr>
          <p:cNvPicPr>
            <a:picLocks noChangeAspect="1"/>
          </p:cNvPicPr>
          <p:nvPr/>
        </p:nvPicPr>
        <p:blipFill rotWithShape="1">
          <a:blip r:embed="rId4"/>
          <a:srcRect l="26083" r="24931"/>
          <a:stretch/>
        </p:blipFill>
        <p:spPr>
          <a:xfrm>
            <a:off x="8083438" y="3529434"/>
            <a:ext cx="2864159" cy="3328566"/>
          </a:xfrm>
          <a:prstGeom prst="rect">
            <a:avLst/>
          </a:prstGeom>
        </p:spPr>
      </p:pic>
      <p:sp>
        <p:nvSpPr>
          <p:cNvPr id="5" name="TextBox 4">
            <a:extLst>
              <a:ext uri="{FF2B5EF4-FFF2-40B4-BE49-F238E27FC236}">
                <a16:creationId xmlns:a16="http://schemas.microsoft.com/office/drawing/2014/main" id="{C4C385CB-2077-1389-93A5-BC10FA74F87A}"/>
              </a:ext>
            </a:extLst>
          </p:cNvPr>
          <p:cNvSpPr txBox="1"/>
          <p:nvPr/>
        </p:nvSpPr>
        <p:spPr>
          <a:xfrm>
            <a:off x="1966104" y="1532374"/>
            <a:ext cx="1375698" cy="369332"/>
          </a:xfrm>
          <a:prstGeom prst="rect">
            <a:avLst/>
          </a:prstGeom>
          <a:noFill/>
        </p:spPr>
        <p:txBody>
          <a:bodyPr wrap="none" rtlCol="0">
            <a:spAutoFit/>
          </a:bodyPr>
          <a:lstStyle/>
          <a:p>
            <a:r>
              <a:rPr lang="en-US" dirty="0"/>
              <a:t>54980 sq km</a:t>
            </a:r>
          </a:p>
        </p:txBody>
      </p:sp>
      <p:sp>
        <p:nvSpPr>
          <p:cNvPr id="6" name="TextBox 5">
            <a:extLst>
              <a:ext uri="{FF2B5EF4-FFF2-40B4-BE49-F238E27FC236}">
                <a16:creationId xmlns:a16="http://schemas.microsoft.com/office/drawing/2014/main" id="{89BDF16C-1915-CDAB-B8CF-F9CF54C20DB8}"/>
              </a:ext>
            </a:extLst>
          </p:cNvPr>
          <p:cNvSpPr txBox="1"/>
          <p:nvPr/>
        </p:nvSpPr>
        <p:spPr>
          <a:xfrm>
            <a:off x="5230076" y="1535946"/>
            <a:ext cx="1375698" cy="369332"/>
          </a:xfrm>
          <a:prstGeom prst="rect">
            <a:avLst/>
          </a:prstGeom>
          <a:noFill/>
        </p:spPr>
        <p:txBody>
          <a:bodyPr wrap="none" rtlCol="0">
            <a:spAutoFit/>
          </a:bodyPr>
          <a:lstStyle/>
          <a:p>
            <a:r>
              <a:rPr lang="en-US" dirty="0"/>
              <a:t>65230 sq km</a:t>
            </a:r>
          </a:p>
        </p:txBody>
      </p:sp>
      <p:sp>
        <p:nvSpPr>
          <p:cNvPr id="7" name="TextBox 6">
            <a:extLst>
              <a:ext uri="{FF2B5EF4-FFF2-40B4-BE49-F238E27FC236}">
                <a16:creationId xmlns:a16="http://schemas.microsoft.com/office/drawing/2014/main" id="{4B05C8EF-BE5D-B81A-7C8E-AFFB1B37560B}"/>
              </a:ext>
            </a:extLst>
          </p:cNvPr>
          <p:cNvSpPr txBox="1"/>
          <p:nvPr/>
        </p:nvSpPr>
        <p:spPr>
          <a:xfrm>
            <a:off x="8238935" y="1532374"/>
            <a:ext cx="1375698" cy="369332"/>
          </a:xfrm>
          <a:prstGeom prst="rect">
            <a:avLst/>
          </a:prstGeom>
          <a:noFill/>
        </p:spPr>
        <p:txBody>
          <a:bodyPr wrap="none" rtlCol="0">
            <a:spAutoFit/>
          </a:bodyPr>
          <a:lstStyle/>
          <a:p>
            <a:r>
              <a:rPr lang="en-US" dirty="0"/>
              <a:t>24488 sq km</a:t>
            </a:r>
          </a:p>
        </p:txBody>
      </p:sp>
      <p:sp>
        <p:nvSpPr>
          <p:cNvPr id="9" name="TextBox 8">
            <a:extLst>
              <a:ext uri="{FF2B5EF4-FFF2-40B4-BE49-F238E27FC236}">
                <a16:creationId xmlns:a16="http://schemas.microsoft.com/office/drawing/2014/main" id="{D265FA7C-568D-D7AB-370D-EAA0BF5C4F18}"/>
              </a:ext>
            </a:extLst>
          </p:cNvPr>
          <p:cNvSpPr txBox="1"/>
          <p:nvPr/>
        </p:nvSpPr>
        <p:spPr>
          <a:xfrm>
            <a:off x="1966104" y="3962400"/>
            <a:ext cx="1375698" cy="369332"/>
          </a:xfrm>
          <a:prstGeom prst="rect">
            <a:avLst/>
          </a:prstGeom>
          <a:noFill/>
        </p:spPr>
        <p:txBody>
          <a:bodyPr wrap="none" rtlCol="0">
            <a:spAutoFit/>
          </a:bodyPr>
          <a:lstStyle/>
          <a:p>
            <a:r>
              <a:rPr lang="en-US" dirty="0"/>
              <a:t>43950 sq km</a:t>
            </a:r>
          </a:p>
        </p:txBody>
      </p:sp>
      <p:sp>
        <p:nvSpPr>
          <p:cNvPr id="11" name="TextBox 10">
            <a:extLst>
              <a:ext uri="{FF2B5EF4-FFF2-40B4-BE49-F238E27FC236}">
                <a16:creationId xmlns:a16="http://schemas.microsoft.com/office/drawing/2014/main" id="{86E317B5-EEA9-AE0F-67DF-59F4DD0D7A74}"/>
              </a:ext>
            </a:extLst>
          </p:cNvPr>
          <p:cNvSpPr txBox="1"/>
          <p:nvPr/>
        </p:nvSpPr>
        <p:spPr>
          <a:xfrm>
            <a:off x="6428956" y="3962400"/>
            <a:ext cx="1375698" cy="369332"/>
          </a:xfrm>
          <a:prstGeom prst="rect">
            <a:avLst/>
          </a:prstGeom>
          <a:noFill/>
        </p:spPr>
        <p:txBody>
          <a:bodyPr wrap="none" rtlCol="0">
            <a:spAutoFit/>
          </a:bodyPr>
          <a:lstStyle/>
          <a:p>
            <a:r>
              <a:rPr lang="en-US" dirty="0"/>
              <a:t>32917 sq km</a:t>
            </a:r>
          </a:p>
        </p:txBody>
      </p:sp>
    </p:spTree>
    <p:extLst>
      <p:ext uri="{BB962C8B-B14F-4D97-AF65-F5344CB8AC3E}">
        <p14:creationId xmlns:p14="http://schemas.microsoft.com/office/powerpoint/2010/main" val="1922674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826054" cy="5169126"/>
          </a:xfrm>
        </p:spPr>
        <p:txBody>
          <a:bodyPr>
            <a:normAutofit/>
          </a:bodyPr>
          <a:lstStyle/>
          <a:p>
            <a:r>
              <a:rPr lang="en-US" dirty="0"/>
              <a:t>Massive spatial and temporal gaps in sampling</a:t>
            </a:r>
          </a:p>
          <a:p>
            <a:pPr lvl="1"/>
            <a:r>
              <a:rPr lang="en-US" dirty="0"/>
              <a:t>Model must extrapolate encounter probability/ positive catch rates in space from further and further away sampling points</a:t>
            </a:r>
          </a:p>
          <a:p>
            <a:pPr lvl="1"/>
            <a:r>
              <a:rPr lang="en-US" dirty="0"/>
              <a:t>Gives incredibly bizarre results in the years where there </a:t>
            </a:r>
            <a:r>
              <a:rPr lang="en-US" b="1" dirty="0"/>
              <a:t>are</a:t>
            </a:r>
            <a:r>
              <a:rPr lang="en-US" dirty="0"/>
              <a:t> actually sampling points in the </a:t>
            </a:r>
            <a:r>
              <a:rPr lang="en-US" dirty="0" err="1"/>
              <a:t>undersampled</a:t>
            </a:r>
            <a:r>
              <a:rPr lang="en-US" dirty="0"/>
              <a:t> regions. See next slide.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map of a sea level&#10;&#10;Description automatically generated with medium confidence">
            <a:extLst>
              <a:ext uri="{FF2B5EF4-FFF2-40B4-BE49-F238E27FC236}">
                <a16:creationId xmlns:a16="http://schemas.microsoft.com/office/drawing/2014/main" id="{A72F08DE-622E-2034-DACB-155A284BDB45}"/>
              </a:ext>
            </a:extLst>
          </p:cNvPr>
          <p:cNvPicPr>
            <a:picLocks noChangeAspect="1"/>
          </p:cNvPicPr>
          <p:nvPr/>
        </p:nvPicPr>
        <p:blipFill rotWithShape="1">
          <a:blip r:embed="rId2"/>
          <a:srcRect l="23012" r="24420"/>
          <a:stretch/>
        </p:blipFill>
        <p:spPr>
          <a:xfrm>
            <a:off x="6630989" y="828206"/>
            <a:ext cx="5130800" cy="5556511"/>
          </a:xfrm>
          <a:prstGeom prst="rect">
            <a:avLst/>
          </a:prstGeom>
        </p:spPr>
      </p:pic>
    </p:spTree>
    <p:extLst>
      <p:ext uri="{BB962C8B-B14F-4D97-AF65-F5344CB8AC3E}">
        <p14:creationId xmlns:p14="http://schemas.microsoft.com/office/powerpoint/2010/main" val="19863009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A screenshot of a graph&#10;&#10;Description automatically generated">
            <a:extLst>
              <a:ext uri="{FF2B5EF4-FFF2-40B4-BE49-F238E27FC236}">
                <a16:creationId xmlns:a16="http://schemas.microsoft.com/office/drawing/2014/main" id="{75D3BE92-808E-0733-EA81-0C001979B82A}"/>
              </a:ext>
            </a:extLst>
          </p:cNvPr>
          <p:cNvPicPr>
            <a:picLocks noChangeAspect="1"/>
          </p:cNvPicPr>
          <p:nvPr/>
        </p:nvPicPr>
        <p:blipFill rotWithShape="1">
          <a:blip r:embed="rId3"/>
          <a:srcRect l="52778" t="38144" r="23333" b="42597"/>
          <a:stretch/>
        </p:blipFill>
        <p:spPr>
          <a:xfrm>
            <a:off x="483306" y="1309852"/>
            <a:ext cx="4033520" cy="4064788"/>
          </a:xfrm>
          <a:prstGeom prst="rect">
            <a:avLst/>
          </a:prstGeom>
        </p:spPr>
      </p:pic>
      <p:pic>
        <p:nvPicPr>
          <p:cNvPr id="11" name="Picture 10" descr="A collage of different colored maps&#10;&#10;Description automatically generated">
            <a:extLst>
              <a:ext uri="{FF2B5EF4-FFF2-40B4-BE49-F238E27FC236}">
                <a16:creationId xmlns:a16="http://schemas.microsoft.com/office/drawing/2014/main" id="{FEC06729-89B6-89E8-1670-78BCECA39AEB}"/>
              </a:ext>
            </a:extLst>
          </p:cNvPr>
          <p:cNvPicPr>
            <a:picLocks noChangeAspect="1"/>
          </p:cNvPicPr>
          <p:nvPr/>
        </p:nvPicPr>
        <p:blipFill rotWithShape="1">
          <a:blip r:embed="rId4"/>
          <a:srcRect l="51145" t="38879" r="24369" b="41525"/>
          <a:stretch/>
        </p:blipFill>
        <p:spPr>
          <a:xfrm>
            <a:off x="5080824" y="1629655"/>
            <a:ext cx="3170975" cy="3744985"/>
          </a:xfrm>
          <a:prstGeom prst="rect">
            <a:avLst/>
          </a:prstGeom>
        </p:spPr>
      </p:pic>
      <p:pic>
        <p:nvPicPr>
          <p:cNvPr id="13" name="Picture 12" descr="A collage of different colored maps&#10;&#10;Description automatically generated">
            <a:extLst>
              <a:ext uri="{FF2B5EF4-FFF2-40B4-BE49-F238E27FC236}">
                <a16:creationId xmlns:a16="http://schemas.microsoft.com/office/drawing/2014/main" id="{D2EF3700-727F-AC75-CEF1-1A90631B8480}"/>
              </a:ext>
            </a:extLst>
          </p:cNvPr>
          <p:cNvPicPr>
            <a:picLocks noChangeAspect="1"/>
          </p:cNvPicPr>
          <p:nvPr/>
        </p:nvPicPr>
        <p:blipFill rotWithShape="1">
          <a:blip r:embed="rId5"/>
          <a:srcRect l="51634" t="38511" r="24317" b="41626"/>
          <a:stretch/>
        </p:blipFill>
        <p:spPr>
          <a:xfrm>
            <a:off x="8251799" y="1565806"/>
            <a:ext cx="3124846" cy="3808834"/>
          </a:xfrm>
          <a:prstGeom prst="rect">
            <a:avLst/>
          </a:prstGeom>
        </p:spPr>
      </p:pic>
      <p:sp>
        <p:nvSpPr>
          <p:cNvPr id="14" name="Oval 13">
            <a:extLst>
              <a:ext uri="{FF2B5EF4-FFF2-40B4-BE49-F238E27FC236}">
                <a16:creationId xmlns:a16="http://schemas.microsoft.com/office/drawing/2014/main" id="{DA882087-B2C3-BF63-15FC-BCC7A28E50D4}"/>
              </a:ext>
            </a:extLst>
          </p:cNvPr>
          <p:cNvSpPr/>
          <p:nvPr/>
        </p:nvSpPr>
        <p:spPr>
          <a:xfrm>
            <a:off x="4135120" y="3810000"/>
            <a:ext cx="274320" cy="2540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A6062FD-5899-CAC4-C155-5470F794DF27}"/>
              </a:ext>
            </a:extLst>
          </p:cNvPr>
          <p:cNvSpPr/>
          <p:nvPr/>
        </p:nvSpPr>
        <p:spPr>
          <a:xfrm>
            <a:off x="9814222" y="4084320"/>
            <a:ext cx="274320" cy="2540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D18A5CD-6511-238B-FE43-599E7003830A}"/>
              </a:ext>
            </a:extLst>
          </p:cNvPr>
          <p:cNvSpPr/>
          <p:nvPr/>
        </p:nvSpPr>
        <p:spPr>
          <a:xfrm>
            <a:off x="6688814" y="4084320"/>
            <a:ext cx="274320" cy="2540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F5DB69-E374-CA9F-972A-519194114A41}"/>
              </a:ext>
            </a:extLst>
          </p:cNvPr>
          <p:cNvSpPr txBox="1"/>
          <p:nvPr/>
        </p:nvSpPr>
        <p:spPr>
          <a:xfrm>
            <a:off x="2117719" y="5305513"/>
            <a:ext cx="764697" cy="461665"/>
          </a:xfrm>
          <a:prstGeom prst="rect">
            <a:avLst/>
          </a:prstGeom>
          <a:noFill/>
        </p:spPr>
        <p:txBody>
          <a:bodyPr wrap="none" rtlCol="0">
            <a:spAutoFit/>
          </a:bodyPr>
          <a:lstStyle/>
          <a:p>
            <a:pPr algn="ctr"/>
            <a:r>
              <a:rPr lang="en-US" sz="2400" dirty="0"/>
              <a:t>Data</a:t>
            </a:r>
            <a:endParaRPr lang="en-US" dirty="0"/>
          </a:p>
        </p:txBody>
      </p:sp>
      <p:sp>
        <p:nvSpPr>
          <p:cNvPr id="18" name="TextBox 17">
            <a:extLst>
              <a:ext uri="{FF2B5EF4-FFF2-40B4-BE49-F238E27FC236}">
                <a16:creationId xmlns:a16="http://schemas.microsoft.com/office/drawing/2014/main" id="{03AE878D-DB4D-EB75-457C-B891FF066FFC}"/>
              </a:ext>
            </a:extLst>
          </p:cNvPr>
          <p:cNvSpPr txBox="1"/>
          <p:nvPr/>
        </p:nvSpPr>
        <p:spPr>
          <a:xfrm>
            <a:off x="8765601" y="5305512"/>
            <a:ext cx="2097241" cy="461665"/>
          </a:xfrm>
          <a:prstGeom prst="rect">
            <a:avLst/>
          </a:prstGeom>
          <a:noFill/>
        </p:spPr>
        <p:txBody>
          <a:bodyPr wrap="none" rtlCol="0">
            <a:spAutoFit/>
          </a:bodyPr>
          <a:lstStyle/>
          <a:p>
            <a:pPr algn="ctr"/>
            <a:r>
              <a:rPr lang="en-US" sz="2400" dirty="0"/>
              <a:t>Pos. Catch Rate</a:t>
            </a:r>
            <a:endParaRPr lang="en-US" dirty="0"/>
          </a:p>
        </p:txBody>
      </p:sp>
      <p:sp>
        <p:nvSpPr>
          <p:cNvPr id="19" name="TextBox 18">
            <a:extLst>
              <a:ext uri="{FF2B5EF4-FFF2-40B4-BE49-F238E27FC236}">
                <a16:creationId xmlns:a16="http://schemas.microsoft.com/office/drawing/2014/main" id="{411C0637-81B7-025F-4890-D645AC55B209}"/>
              </a:ext>
            </a:extLst>
          </p:cNvPr>
          <p:cNvSpPr txBox="1"/>
          <p:nvPr/>
        </p:nvSpPr>
        <p:spPr>
          <a:xfrm>
            <a:off x="5589442" y="5311693"/>
            <a:ext cx="2198743" cy="461665"/>
          </a:xfrm>
          <a:prstGeom prst="rect">
            <a:avLst/>
          </a:prstGeom>
          <a:noFill/>
        </p:spPr>
        <p:txBody>
          <a:bodyPr wrap="none" rtlCol="0">
            <a:spAutoFit/>
          </a:bodyPr>
          <a:lstStyle/>
          <a:p>
            <a:pPr algn="ctr"/>
            <a:r>
              <a:rPr lang="en-US" sz="2400" dirty="0"/>
              <a:t>Encounter Prob.</a:t>
            </a:r>
            <a:endParaRPr lang="en-US" dirty="0"/>
          </a:p>
        </p:txBody>
      </p:sp>
    </p:spTree>
    <p:extLst>
      <p:ext uri="{BB962C8B-B14F-4D97-AF65-F5344CB8AC3E}">
        <p14:creationId xmlns:p14="http://schemas.microsoft.com/office/powerpoint/2010/main" val="17051106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826054" cy="5169126"/>
          </a:xfrm>
        </p:spPr>
        <p:txBody>
          <a:bodyPr>
            <a:normAutofit/>
          </a:bodyPr>
          <a:lstStyle/>
          <a:p>
            <a:r>
              <a:rPr lang="en-US" dirty="0"/>
              <a:t>I ran some models removing all “Eastern” Gulf of Maine samples (east of 69°W) but retaining full GOM spatial domain. </a:t>
            </a:r>
          </a:p>
          <a:p>
            <a:pPr lvl="1"/>
            <a:r>
              <a:rPr lang="en-US" dirty="0"/>
              <a:t>This converged, fixed the spatial split issue without changing abundance or spatial metrics much.</a:t>
            </a:r>
          </a:p>
          <a:p>
            <a:r>
              <a:rPr lang="en-US" dirty="0">
                <a:solidFill>
                  <a:srgbClr val="FF0000"/>
                </a:solidFill>
              </a:rPr>
              <a:t>This was the best possible spatial domain and data input combination</a:t>
            </a:r>
          </a:p>
          <a:p>
            <a:endParaRPr lang="en-US"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DF4E5E2-7294-3C14-2CB3-03433742C70B}"/>
              </a:ext>
            </a:extLst>
          </p:cNvPr>
          <p:cNvPicPr>
            <a:picLocks noChangeAspect="1"/>
          </p:cNvPicPr>
          <p:nvPr/>
        </p:nvPicPr>
        <p:blipFill rotWithShape="1">
          <a:blip r:embed="rId3"/>
          <a:srcRect l="60988" t="38518" r="19878" b="41857"/>
          <a:stretch/>
        </p:blipFill>
        <p:spPr>
          <a:xfrm>
            <a:off x="8751604" y="2955819"/>
            <a:ext cx="3170450" cy="3710360"/>
          </a:xfrm>
          <a:prstGeom prst="rect">
            <a:avLst/>
          </a:prstGeom>
        </p:spPr>
      </p:pic>
      <p:pic>
        <p:nvPicPr>
          <p:cNvPr id="17" name="Picture 16">
            <a:extLst>
              <a:ext uri="{FF2B5EF4-FFF2-40B4-BE49-F238E27FC236}">
                <a16:creationId xmlns:a16="http://schemas.microsoft.com/office/drawing/2014/main" id="{3E354B27-7404-935C-009E-12938895C9A1}"/>
              </a:ext>
            </a:extLst>
          </p:cNvPr>
          <p:cNvPicPr>
            <a:picLocks noChangeAspect="1"/>
          </p:cNvPicPr>
          <p:nvPr/>
        </p:nvPicPr>
        <p:blipFill rotWithShape="1">
          <a:blip r:embed="rId4"/>
          <a:srcRect l="61199" t="38518" r="19822" b="41667"/>
          <a:stretch/>
        </p:blipFill>
        <p:spPr>
          <a:xfrm>
            <a:off x="6751637" y="358529"/>
            <a:ext cx="3260865" cy="3884679"/>
          </a:xfrm>
          <a:prstGeom prst="rect">
            <a:avLst/>
          </a:prstGeom>
        </p:spPr>
      </p:pic>
    </p:spTree>
    <p:extLst>
      <p:ext uri="{BB962C8B-B14F-4D97-AF65-F5344CB8AC3E}">
        <p14:creationId xmlns:p14="http://schemas.microsoft.com/office/powerpoint/2010/main" val="24738623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826054" cy="5169126"/>
          </a:xfrm>
        </p:spPr>
        <p:txBody>
          <a:bodyPr>
            <a:normAutofit/>
          </a:bodyPr>
          <a:lstStyle/>
          <a:p>
            <a:r>
              <a:rPr lang="en-US" dirty="0"/>
              <a:t>I ran other models removing the spatial area and samples east of 69°W.</a:t>
            </a:r>
          </a:p>
          <a:p>
            <a:pPr lvl="1"/>
            <a:r>
              <a:rPr lang="en-US" dirty="0"/>
              <a:t>Model needed 150 knots to converge (tiny grid cells, very fine spatial scale).</a:t>
            </a:r>
          </a:p>
          <a:p>
            <a:pPr lvl="1"/>
            <a:r>
              <a:rPr lang="en-US" dirty="0"/>
              <a:t>Results indicate some kind of issue, likely overparameterization or poor fit to random-effect terms </a:t>
            </a:r>
          </a:p>
          <a:p>
            <a:pPr lvl="1"/>
            <a:r>
              <a:rPr lang="en-US" dirty="0"/>
              <a:t>Issues visually represented by “missing” grid cells in model outputs.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8EE745D-8E01-A0C7-F1CA-F0DE954435AE}"/>
              </a:ext>
            </a:extLst>
          </p:cNvPr>
          <p:cNvPicPr>
            <a:picLocks noChangeAspect="1"/>
          </p:cNvPicPr>
          <p:nvPr/>
        </p:nvPicPr>
        <p:blipFill rotWithShape="1">
          <a:blip r:embed="rId3"/>
          <a:srcRect l="61397" t="38815" r="19402" b="41334"/>
          <a:stretch/>
        </p:blipFill>
        <p:spPr>
          <a:xfrm>
            <a:off x="7900504" y="744562"/>
            <a:ext cx="2939774" cy="5145355"/>
          </a:xfrm>
          <a:prstGeom prst="rect">
            <a:avLst/>
          </a:prstGeom>
        </p:spPr>
      </p:pic>
    </p:spTree>
    <p:extLst>
      <p:ext uri="{BB962C8B-B14F-4D97-AF65-F5344CB8AC3E}">
        <p14:creationId xmlns:p14="http://schemas.microsoft.com/office/powerpoint/2010/main" val="2721437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 graph with numbers and lines&#10;&#10;Description automatically generated">
            <a:extLst>
              <a:ext uri="{FF2B5EF4-FFF2-40B4-BE49-F238E27FC236}">
                <a16:creationId xmlns:a16="http://schemas.microsoft.com/office/drawing/2014/main" id="{7F7F051F-83DB-2263-64BD-A988BEAB160C}"/>
              </a:ext>
            </a:extLst>
          </p:cNvPr>
          <p:cNvPicPr>
            <a:picLocks noChangeAspect="1"/>
          </p:cNvPicPr>
          <p:nvPr/>
        </p:nvPicPr>
        <p:blipFill>
          <a:blip r:embed="rId3"/>
          <a:stretch>
            <a:fillRect/>
          </a:stretch>
        </p:blipFill>
        <p:spPr>
          <a:xfrm>
            <a:off x="7181774" y="663659"/>
            <a:ext cx="2895087" cy="2895087"/>
          </a:xfrm>
          <a:prstGeom prst="rect">
            <a:avLst/>
          </a:prstGeom>
        </p:spPr>
      </p:pic>
      <p:pic>
        <p:nvPicPr>
          <p:cNvPr id="13" name="Picture 12" descr="A collage of different colored maps&#10;&#10;Description automatically generated">
            <a:extLst>
              <a:ext uri="{FF2B5EF4-FFF2-40B4-BE49-F238E27FC236}">
                <a16:creationId xmlns:a16="http://schemas.microsoft.com/office/drawing/2014/main" id="{17FBCCB6-4EC8-7E37-E42A-BD7C18EA6801}"/>
              </a:ext>
            </a:extLst>
          </p:cNvPr>
          <p:cNvPicPr>
            <a:picLocks noChangeAspect="1"/>
          </p:cNvPicPr>
          <p:nvPr/>
        </p:nvPicPr>
        <p:blipFill rotWithShape="1">
          <a:blip r:embed="rId4"/>
          <a:srcRect l="2883" t="77975" r="77667" b="2797"/>
          <a:stretch/>
        </p:blipFill>
        <p:spPr>
          <a:xfrm>
            <a:off x="8987843" y="3486441"/>
            <a:ext cx="2758633" cy="3111725"/>
          </a:xfrm>
          <a:prstGeom prst="rect">
            <a:avLst/>
          </a:prstGeom>
        </p:spPr>
      </p:pic>
      <p:pic>
        <p:nvPicPr>
          <p:cNvPr id="9" name="Picture 8" descr="A collage of images of different colors&#10;&#10;Description automatically generated">
            <a:extLst>
              <a:ext uri="{FF2B5EF4-FFF2-40B4-BE49-F238E27FC236}">
                <a16:creationId xmlns:a16="http://schemas.microsoft.com/office/drawing/2014/main" id="{4330746D-6FC5-D2BF-2697-5D336FB69C2D}"/>
              </a:ext>
            </a:extLst>
          </p:cNvPr>
          <p:cNvPicPr>
            <a:picLocks noChangeAspect="1"/>
          </p:cNvPicPr>
          <p:nvPr/>
        </p:nvPicPr>
        <p:blipFill rotWithShape="1">
          <a:blip r:embed="rId5"/>
          <a:srcRect l="3041" t="77981" r="77860" b="2797"/>
          <a:stretch/>
        </p:blipFill>
        <p:spPr>
          <a:xfrm>
            <a:off x="6224718" y="3498294"/>
            <a:ext cx="2758633" cy="3167886"/>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826054" cy="5169126"/>
          </a:xfrm>
        </p:spPr>
        <p:txBody>
          <a:bodyPr>
            <a:normAutofit/>
          </a:bodyPr>
          <a:lstStyle/>
          <a:p>
            <a:r>
              <a:rPr lang="en-US" dirty="0"/>
              <a:t>Model cannot fit to 2022 data</a:t>
            </a:r>
          </a:p>
          <a:p>
            <a:pPr lvl="1"/>
            <a:r>
              <a:rPr lang="en-US" dirty="0"/>
              <a:t>Model rockets metrics dramatically away from trends of previous 4 years, have huge CIs</a:t>
            </a:r>
          </a:p>
          <a:p>
            <a:pPr lvl="1"/>
            <a:r>
              <a:rPr lang="en-US" dirty="0"/>
              <a:t>Inclusion of 2023 data would be possibly help, but it’s not published yet.</a:t>
            </a:r>
          </a:p>
          <a:p>
            <a:pPr lvl="1"/>
            <a:r>
              <a:rPr lang="en-US" dirty="0"/>
              <a:t>Would recommend not using 2022 in model interpretation.</a:t>
            </a:r>
          </a:p>
        </p:txBody>
      </p:sp>
      <p:sp>
        <p:nvSpPr>
          <p:cNvPr id="14" name="TextBox 13">
            <a:extLst>
              <a:ext uri="{FF2B5EF4-FFF2-40B4-BE49-F238E27FC236}">
                <a16:creationId xmlns:a16="http://schemas.microsoft.com/office/drawing/2014/main" id="{22C2D62B-8820-ACB1-EE94-7705CCE45292}"/>
              </a:ext>
            </a:extLst>
          </p:cNvPr>
          <p:cNvSpPr txBox="1"/>
          <p:nvPr/>
        </p:nvSpPr>
        <p:spPr>
          <a:xfrm>
            <a:off x="7416800" y="6228834"/>
            <a:ext cx="1147943" cy="369332"/>
          </a:xfrm>
          <a:prstGeom prst="rect">
            <a:avLst/>
          </a:prstGeom>
          <a:noFill/>
        </p:spPr>
        <p:txBody>
          <a:bodyPr wrap="none" rtlCol="0">
            <a:spAutoFit/>
          </a:bodyPr>
          <a:lstStyle/>
          <a:p>
            <a:r>
              <a:rPr lang="en-US" dirty="0"/>
              <a:t>Encounter</a:t>
            </a:r>
          </a:p>
        </p:txBody>
      </p:sp>
      <p:sp>
        <p:nvSpPr>
          <p:cNvPr id="16" name="TextBox 15">
            <a:extLst>
              <a:ext uri="{FF2B5EF4-FFF2-40B4-BE49-F238E27FC236}">
                <a16:creationId xmlns:a16="http://schemas.microsoft.com/office/drawing/2014/main" id="{AE03FC1B-92E0-AA6D-D9AE-4338C0E6F597}"/>
              </a:ext>
            </a:extLst>
          </p:cNvPr>
          <p:cNvSpPr txBox="1"/>
          <p:nvPr/>
        </p:nvSpPr>
        <p:spPr>
          <a:xfrm>
            <a:off x="10012502" y="6196568"/>
            <a:ext cx="1061253" cy="369332"/>
          </a:xfrm>
          <a:prstGeom prst="rect">
            <a:avLst/>
          </a:prstGeom>
          <a:noFill/>
        </p:spPr>
        <p:txBody>
          <a:bodyPr wrap="none" rtlCol="0">
            <a:spAutoFit/>
          </a:bodyPr>
          <a:lstStyle/>
          <a:p>
            <a:r>
              <a:rPr lang="en-US" dirty="0"/>
              <a:t>Pos catch</a:t>
            </a:r>
          </a:p>
        </p:txBody>
      </p:sp>
    </p:spTree>
    <p:extLst>
      <p:ext uri="{BB962C8B-B14F-4D97-AF65-F5344CB8AC3E}">
        <p14:creationId xmlns:p14="http://schemas.microsoft.com/office/powerpoint/2010/main" val="824974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model formula</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Old model:</a:t>
            </a:r>
          </a:p>
          <a:p>
            <a:pPr lvl="1"/>
            <a:r>
              <a:rPr lang="en-US" dirty="0"/>
              <a:t>Additive model [response ~ s(explanatory1) + s(explanatory2) + …]</a:t>
            </a:r>
          </a:p>
          <a:p>
            <a:pPr lvl="1"/>
            <a:r>
              <a:rPr lang="en-US" dirty="0"/>
              <a:t>“Polynomial splines,” so probably b-splines?</a:t>
            </a:r>
          </a:p>
          <a:p>
            <a:pPr lvl="1"/>
            <a:r>
              <a:rPr lang="en-US" dirty="0"/>
              <a:t>Allowed R package splines2 to select optimum degrees of freedom</a:t>
            </a:r>
          </a:p>
          <a:p>
            <a:pPr marL="457200" lvl="1" indent="0">
              <a:buNone/>
            </a:pPr>
            <a:endParaRPr lang="en-US" dirty="0"/>
          </a:p>
          <a:p>
            <a:r>
              <a:rPr lang="en-US" dirty="0"/>
              <a:t>Updated model:</a:t>
            </a:r>
          </a:p>
          <a:p>
            <a:pPr lvl="1"/>
            <a:r>
              <a:rPr lang="en-US" dirty="0"/>
              <a:t>Still additive model </a:t>
            </a:r>
          </a:p>
          <a:p>
            <a:pPr lvl="1"/>
            <a:r>
              <a:rPr lang="en-US" dirty="0"/>
              <a:t>Natural splines. These allow for piecewise polynomial relationships across the bulk of the data but force linear relationships at the min/ max bounds. Reduces unrealistic relationships due to low sampling density at these bounds.</a:t>
            </a:r>
          </a:p>
          <a:p>
            <a:pPr lvl="1"/>
            <a:r>
              <a:rPr lang="en-US" dirty="0"/>
              <a:t>Set degrees of freedom to 5. Thus, four “internal” knots at 20, 40, 60, and 80% quantiles. Also has two “external” knots at min and max bounds.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15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showing the growth of abundance&#10;&#10;Description automatically generated">
            <a:extLst>
              <a:ext uri="{FF2B5EF4-FFF2-40B4-BE49-F238E27FC236}">
                <a16:creationId xmlns:a16="http://schemas.microsoft.com/office/drawing/2014/main" id="{173B5890-7D78-D479-340D-B794991B3486}"/>
              </a:ext>
            </a:extLst>
          </p:cNvPr>
          <p:cNvPicPr>
            <a:picLocks noChangeAspect="1"/>
          </p:cNvPicPr>
          <p:nvPr/>
        </p:nvPicPr>
        <p:blipFill>
          <a:blip r:embed="rId3"/>
          <a:stretch>
            <a:fillRect/>
          </a:stretch>
        </p:blipFill>
        <p:spPr>
          <a:xfrm>
            <a:off x="4512512" y="2426528"/>
            <a:ext cx="7315215" cy="3657608"/>
          </a:xfrm>
          <a:prstGeom prst="rect">
            <a:avLst/>
          </a:prstGeom>
        </p:spPr>
      </p:pic>
      <p:grpSp>
        <p:nvGrpSpPr>
          <p:cNvPr id="15" name="Group 14">
            <a:extLst>
              <a:ext uri="{FF2B5EF4-FFF2-40B4-BE49-F238E27FC236}">
                <a16:creationId xmlns:a16="http://schemas.microsoft.com/office/drawing/2014/main" id="{1D7A3095-2936-C677-CFC2-887934A7683A}"/>
              </a:ext>
            </a:extLst>
          </p:cNvPr>
          <p:cNvGrpSpPr/>
          <p:nvPr/>
        </p:nvGrpSpPr>
        <p:grpSpPr>
          <a:xfrm>
            <a:off x="317011" y="957038"/>
            <a:ext cx="3543371" cy="5275732"/>
            <a:chOff x="1509049" y="874431"/>
            <a:chExt cx="3543371" cy="5275732"/>
          </a:xfrm>
        </p:grpSpPr>
        <p:pic>
          <p:nvPicPr>
            <p:cNvPr id="5" name="Picture 4" descr="A graph with different colored lines&#10;&#10;Description automatically generated">
              <a:extLst>
                <a:ext uri="{FF2B5EF4-FFF2-40B4-BE49-F238E27FC236}">
                  <a16:creationId xmlns:a16="http://schemas.microsoft.com/office/drawing/2014/main" id="{7424C934-53B1-0C8F-ACDC-167EE837487B}"/>
                </a:ext>
              </a:extLst>
            </p:cNvPr>
            <p:cNvPicPr>
              <a:picLocks noChangeAspect="1"/>
            </p:cNvPicPr>
            <p:nvPr/>
          </p:nvPicPr>
          <p:blipFill rotWithShape="1">
            <a:blip r:embed="rId4"/>
            <a:srcRect l="40311"/>
            <a:stretch/>
          </p:blipFill>
          <p:spPr>
            <a:xfrm>
              <a:off x="2095499" y="874431"/>
              <a:ext cx="2956921" cy="5275732"/>
            </a:xfrm>
            <a:prstGeom prst="rect">
              <a:avLst/>
            </a:prstGeom>
          </p:spPr>
        </p:pic>
        <p:pic>
          <p:nvPicPr>
            <p:cNvPr id="12" name="Picture 11" descr="A graph with different colored lines&#10;&#10;Description automatically generated">
              <a:extLst>
                <a:ext uri="{FF2B5EF4-FFF2-40B4-BE49-F238E27FC236}">
                  <a16:creationId xmlns:a16="http://schemas.microsoft.com/office/drawing/2014/main" id="{C0256BEB-BFAA-995F-D1DA-29A43B28DAAC}"/>
                </a:ext>
              </a:extLst>
            </p:cNvPr>
            <p:cNvPicPr>
              <a:picLocks noChangeAspect="1"/>
            </p:cNvPicPr>
            <p:nvPr/>
          </p:nvPicPr>
          <p:blipFill rotWithShape="1">
            <a:blip r:embed="rId4"/>
            <a:srcRect r="88299"/>
            <a:stretch/>
          </p:blipFill>
          <p:spPr>
            <a:xfrm>
              <a:off x="1509049" y="874431"/>
              <a:ext cx="579648" cy="5275732"/>
            </a:xfrm>
            <a:prstGeom prst="rect">
              <a:avLst/>
            </a:prstGeom>
          </p:spPr>
        </p:pic>
      </p:gr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Indices of relative abundance</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F99FCE-4384-1C0E-77DA-B47791A42EC1}"/>
              </a:ext>
            </a:extLst>
          </p:cNvPr>
          <p:cNvSpPr txBox="1"/>
          <p:nvPr/>
        </p:nvSpPr>
        <p:spPr>
          <a:xfrm>
            <a:off x="1807318" y="6084136"/>
            <a:ext cx="768159" cy="584775"/>
          </a:xfrm>
          <a:prstGeom prst="rect">
            <a:avLst/>
          </a:prstGeom>
          <a:noFill/>
        </p:spPr>
        <p:txBody>
          <a:bodyPr wrap="none" rtlCol="0">
            <a:spAutoFit/>
          </a:bodyPr>
          <a:lstStyle/>
          <a:p>
            <a:r>
              <a:rPr lang="en-US" sz="3200" dirty="0"/>
              <a:t>Old</a:t>
            </a:r>
            <a:endParaRPr lang="en-US" dirty="0"/>
          </a:p>
        </p:txBody>
      </p:sp>
      <p:sp>
        <p:nvSpPr>
          <p:cNvPr id="10" name="TextBox 9">
            <a:extLst>
              <a:ext uri="{FF2B5EF4-FFF2-40B4-BE49-F238E27FC236}">
                <a16:creationId xmlns:a16="http://schemas.microsoft.com/office/drawing/2014/main" id="{CECA6588-81C4-8D7D-AEC3-5D03DF3D40EF}"/>
              </a:ext>
            </a:extLst>
          </p:cNvPr>
          <p:cNvSpPr txBox="1"/>
          <p:nvPr/>
        </p:nvSpPr>
        <p:spPr>
          <a:xfrm>
            <a:off x="7826346" y="6084136"/>
            <a:ext cx="1627177" cy="584775"/>
          </a:xfrm>
          <a:prstGeom prst="rect">
            <a:avLst/>
          </a:prstGeom>
          <a:noFill/>
        </p:spPr>
        <p:txBody>
          <a:bodyPr wrap="none" rtlCol="0">
            <a:spAutoFit/>
          </a:bodyPr>
          <a:lstStyle/>
          <a:p>
            <a:r>
              <a:rPr lang="en-US" sz="3200" dirty="0"/>
              <a:t>Updated</a:t>
            </a:r>
            <a:endParaRPr lang="en-US" dirty="0"/>
          </a:p>
        </p:txBody>
      </p:sp>
      <p:pic>
        <p:nvPicPr>
          <p:cNvPr id="7" name="Picture 6" descr="A group of text on a white background&#10;&#10;Description automatically generated">
            <a:extLst>
              <a:ext uri="{FF2B5EF4-FFF2-40B4-BE49-F238E27FC236}">
                <a16:creationId xmlns:a16="http://schemas.microsoft.com/office/drawing/2014/main" id="{225F1884-1DCE-EA46-9FB9-97006A62876F}"/>
              </a:ext>
            </a:extLst>
          </p:cNvPr>
          <p:cNvPicPr>
            <a:picLocks noChangeAspect="1"/>
          </p:cNvPicPr>
          <p:nvPr/>
        </p:nvPicPr>
        <p:blipFill>
          <a:blip r:embed="rId5"/>
          <a:stretch>
            <a:fillRect/>
          </a:stretch>
        </p:blipFill>
        <p:spPr>
          <a:xfrm>
            <a:off x="1299614" y="1647887"/>
            <a:ext cx="891783" cy="1007190"/>
          </a:xfrm>
          <a:prstGeom prst="rect">
            <a:avLst/>
          </a:prstGeom>
        </p:spPr>
      </p:pic>
      <p:sp>
        <p:nvSpPr>
          <p:cNvPr id="18" name="Oval 17">
            <a:extLst>
              <a:ext uri="{FF2B5EF4-FFF2-40B4-BE49-F238E27FC236}">
                <a16:creationId xmlns:a16="http://schemas.microsoft.com/office/drawing/2014/main" id="{852897BA-8F4D-6D50-588B-0CBACFAD5612}"/>
              </a:ext>
            </a:extLst>
          </p:cNvPr>
          <p:cNvSpPr/>
          <p:nvPr/>
        </p:nvSpPr>
        <p:spPr>
          <a:xfrm>
            <a:off x="11288539" y="2839181"/>
            <a:ext cx="359923" cy="129810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00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Index of relative abundance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Model comparison</a:t>
            </a:r>
          </a:p>
          <a:p>
            <a:pPr lvl="1"/>
            <a:r>
              <a:rPr lang="en-US" dirty="0"/>
              <a:t>Old &amp; new models indicate declines 2002-3/4, slow recovery through 2010</a:t>
            </a:r>
          </a:p>
          <a:p>
            <a:pPr lvl="1"/>
            <a:r>
              <a:rPr lang="en-US" dirty="0"/>
              <a:t>Old &amp; new models show increasing population since 2013, hit local high abundance in 2019</a:t>
            </a:r>
          </a:p>
          <a:p>
            <a:pPr lvl="1"/>
            <a:endParaRPr lang="en-US" dirty="0"/>
          </a:p>
          <a:p>
            <a:r>
              <a:rPr lang="en-US" dirty="0"/>
              <a:t>Ecological meaning</a:t>
            </a:r>
          </a:p>
          <a:p>
            <a:pPr lvl="1"/>
            <a:r>
              <a:rPr lang="en-US" dirty="0"/>
              <a:t>Old &amp; new models indicate time-series lows in 2013, which is likely driven by the “Wicked Tuna Effect” (show aired summer/fall 2012 and inspired new and inexperienced entrants to BFT fishery). Could also be lagging disturbance effect of massive marine heatwave in 2012.</a:t>
            </a:r>
          </a:p>
          <a:p>
            <a:pPr lvl="1"/>
            <a:r>
              <a:rPr lang="en-US" dirty="0"/>
              <a:t>Pretty wild that the trends match so well given the differing spatial extents. Really highlights how GOM is the driver of US BFT abundance.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11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8" name="Picture 7" descr="A graph showing the growth of gravity&#10;&#10;Description automatically generated">
            <a:extLst>
              <a:ext uri="{FF2B5EF4-FFF2-40B4-BE49-F238E27FC236}">
                <a16:creationId xmlns:a16="http://schemas.microsoft.com/office/drawing/2014/main" id="{E189E671-C920-84A1-1843-C81B481C5869}"/>
              </a:ext>
            </a:extLst>
          </p:cNvPr>
          <p:cNvPicPr>
            <a:picLocks noChangeAspect="1"/>
          </p:cNvPicPr>
          <p:nvPr/>
        </p:nvPicPr>
        <p:blipFill>
          <a:blip r:embed="rId3"/>
          <a:stretch>
            <a:fillRect/>
          </a:stretch>
        </p:blipFill>
        <p:spPr>
          <a:xfrm>
            <a:off x="908314" y="1043634"/>
            <a:ext cx="10375372" cy="518768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 explanatory power of covariates – GMRF</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60CA26-EDE8-B7EC-1B7F-9BE992193370}"/>
              </a:ext>
            </a:extLst>
          </p:cNvPr>
          <p:cNvSpPr/>
          <p:nvPr/>
        </p:nvSpPr>
        <p:spPr>
          <a:xfrm>
            <a:off x="10562138" y="2766349"/>
            <a:ext cx="359923" cy="255180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130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9" name="Picture 8" descr="A graph showing the growth of gravity&#10;&#10;Description automatically generated">
            <a:extLst>
              <a:ext uri="{FF2B5EF4-FFF2-40B4-BE49-F238E27FC236}">
                <a16:creationId xmlns:a16="http://schemas.microsoft.com/office/drawing/2014/main" id="{4164F708-081E-99F7-8226-62E007200912}"/>
              </a:ext>
            </a:extLst>
          </p:cNvPr>
          <p:cNvPicPr>
            <a:picLocks noChangeAspect="1"/>
          </p:cNvPicPr>
          <p:nvPr/>
        </p:nvPicPr>
        <p:blipFill>
          <a:blip r:embed="rId3"/>
          <a:stretch>
            <a:fillRect/>
          </a:stretch>
        </p:blipFill>
        <p:spPr>
          <a:xfrm>
            <a:off x="908314" y="1043634"/>
            <a:ext cx="10375372" cy="518768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 explanatory power of covariates – GMRF</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60CA26-EDE8-B7EC-1B7F-9BE992193370}"/>
              </a:ext>
            </a:extLst>
          </p:cNvPr>
          <p:cNvSpPr/>
          <p:nvPr/>
        </p:nvSpPr>
        <p:spPr>
          <a:xfrm>
            <a:off x="10562138" y="2827002"/>
            <a:ext cx="359923" cy="229697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49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normAutofit/>
          </a:bodyPr>
          <a:lstStyle/>
          <a:p>
            <a:r>
              <a:rPr lang="en-US" dirty="0"/>
              <a:t>Explanatory power of covariates – GMRF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Model comparison</a:t>
            </a:r>
          </a:p>
          <a:p>
            <a:pPr lvl="1"/>
            <a:r>
              <a:rPr lang="en-US" dirty="0"/>
              <a:t>Old model: counterfactual analysis indicated included covariates accounted for majority of spatial distribution deviations</a:t>
            </a:r>
          </a:p>
          <a:p>
            <a:pPr lvl="1"/>
            <a:r>
              <a:rPr lang="en-US" dirty="0"/>
              <a:t>Updated model: Yeah, same.</a:t>
            </a:r>
          </a:p>
          <a:p>
            <a:pPr lvl="1"/>
            <a:endParaRPr lang="en-US" dirty="0"/>
          </a:p>
          <a:p>
            <a:r>
              <a:rPr lang="en-US" dirty="0"/>
              <a:t>Ecological meaning</a:t>
            </a:r>
          </a:p>
          <a:p>
            <a:pPr lvl="1"/>
            <a:r>
              <a:rPr lang="en-US" dirty="0"/>
              <a:t>Overall similarity between GMRF and non-GMRF models indicate we aren’t missing many influential </a:t>
            </a:r>
            <a:r>
              <a:rPr lang="en-US" dirty="0" err="1"/>
              <a:t>spatio</a:t>
            </a:r>
            <a:r>
              <a:rPr lang="en-US" dirty="0"/>
              <a:t>-temporal covariates which could otherwise be explicitly modeled as habitat covariates.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38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map of the united states&#10;&#10;Description automatically generated">
            <a:extLst>
              <a:ext uri="{FF2B5EF4-FFF2-40B4-BE49-F238E27FC236}">
                <a16:creationId xmlns:a16="http://schemas.microsoft.com/office/drawing/2014/main" id="{3F2624F5-D8CA-786F-AB0E-2C60E65390D4}"/>
              </a:ext>
            </a:extLst>
          </p:cNvPr>
          <p:cNvPicPr>
            <a:picLocks noChangeAspect="1"/>
          </p:cNvPicPr>
          <p:nvPr/>
        </p:nvPicPr>
        <p:blipFill>
          <a:blip r:embed="rId3"/>
          <a:stretch>
            <a:fillRect/>
          </a:stretch>
        </p:blipFill>
        <p:spPr>
          <a:xfrm>
            <a:off x="2104380" y="662063"/>
            <a:ext cx="7983240" cy="616886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Mapping spatial density</a:t>
            </a:r>
          </a:p>
        </p:txBody>
      </p:sp>
      <p:cxnSp>
        <p:nvCxnSpPr>
          <p:cNvPr id="15" name="Straight Arrow Connector 14">
            <a:extLst>
              <a:ext uri="{FF2B5EF4-FFF2-40B4-BE49-F238E27FC236}">
                <a16:creationId xmlns:a16="http://schemas.microsoft.com/office/drawing/2014/main" id="{62721422-67BB-775E-04FB-D944CF2F3E1F}"/>
              </a:ext>
            </a:extLst>
          </p:cNvPr>
          <p:cNvCxnSpPr/>
          <p:nvPr/>
        </p:nvCxnSpPr>
        <p:spPr>
          <a:xfrm>
            <a:off x="2627453" y="2963119"/>
            <a:ext cx="2176041" cy="114589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7A46953E-B81C-F759-F3DA-05B2CCB76434}"/>
              </a:ext>
            </a:extLst>
          </p:cNvPr>
          <p:cNvSpPr txBox="1"/>
          <p:nvPr/>
        </p:nvSpPr>
        <p:spPr>
          <a:xfrm>
            <a:off x="1013466" y="2398407"/>
            <a:ext cx="1702197" cy="954107"/>
          </a:xfrm>
          <a:prstGeom prst="rect">
            <a:avLst/>
          </a:prstGeom>
          <a:noFill/>
        </p:spPr>
        <p:txBody>
          <a:bodyPr wrap="none" rtlCol="0">
            <a:spAutoFit/>
          </a:bodyPr>
          <a:lstStyle/>
          <a:p>
            <a:pPr algn="ctr"/>
            <a:r>
              <a:rPr lang="en-US" sz="2800" dirty="0"/>
              <a:t>Persistent </a:t>
            </a:r>
            <a:br>
              <a:rPr lang="en-US" sz="2800" dirty="0"/>
            </a:br>
            <a:r>
              <a:rPr lang="en-US" sz="2800" dirty="0"/>
              <a:t>hot spot</a:t>
            </a:r>
          </a:p>
        </p:txBody>
      </p:sp>
      <p:cxnSp>
        <p:nvCxnSpPr>
          <p:cNvPr id="17" name="Straight Arrow Connector 16">
            <a:extLst>
              <a:ext uri="{FF2B5EF4-FFF2-40B4-BE49-F238E27FC236}">
                <a16:creationId xmlns:a16="http://schemas.microsoft.com/office/drawing/2014/main" id="{3D688E2A-1C40-FBA9-21CB-94FD29DEC23D}"/>
              </a:ext>
            </a:extLst>
          </p:cNvPr>
          <p:cNvCxnSpPr>
            <a:cxnSpLocks/>
          </p:cNvCxnSpPr>
          <p:nvPr/>
        </p:nvCxnSpPr>
        <p:spPr>
          <a:xfrm flipH="1">
            <a:off x="6863787" y="2398407"/>
            <a:ext cx="2037145" cy="158328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50BF7D2A-7941-45CD-EEA9-B1836CD7B7A5}"/>
              </a:ext>
            </a:extLst>
          </p:cNvPr>
          <p:cNvSpPr txBox="1"/>
          <p:nvPr/>
        </p:nvSpPr>
        <p:spPr>
          <a:xfrm>
            <a:off x="8951618" y="1631964"/>
            <a:ext cx="2428870" cy="1569660"/>
          </a:xfrm>
          <a:prstGeom prst="rect">
            <a:avLst/>
          </a:prstGeom>
          <a:noFill/>
        </p:spPr>
        <p:txBody>
          <a:bodyPr wrap="none" rtlCol="0">
            <a:spAutoFit/>
          </a:bodyPr>
          <a:lstStyle/>
          <a:p>
            <a:pPr algn="ctr"/>
            <a:r>
              <a:rPr lang="en-US" sz="2400" dirty="0"/>
              <a:t>Difficult to assess</a:t>
            </a:r>
          </a:p>
          <a:p>
            <a:pPr algn="ctr"/>
            <a:r>
              <a:rPr lang="en-US" sz="2400" dirty="0"/>
              <a:t>abundance within</a:t>
            </a:r>
          </a:p>
          <a:p>
            <a:pPr algn="ctr"/>
            <a:r>
              <a:rPr lang="en-US" sz="2400" dirty="0"/>
              <a:t>area east of 69°, </a:t>
            </a:r>
          </a:p>
          <a:p>
            <a:pPr algn="ctr"/>
            <a:r>
              <a:rPr lang="en-US" sz="2400" dirty="0"/>
              <a:t>low confidence.</a:t>
            </a:r>
          </a:p>
        </p:txBody>
      </p:sp>
    </p:spTree>
    <p:extLst>
      <p:ext uri="{BB962C8B-B14F-4D97-AF65-F5344CB8AC3E}">
        <p14:creationId xmlns:p14="http://schemas.microsoft.com/office/powerpoint/2010/main" val="50681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8" name="Picture 7" descr="A graph showing the growth of gravity&#10;&#10;Description automatically generated">
            <a:extLst>
              <a:ext uri="{FF2B5EF4-FFF2-40B4-BE49-F238E27FC236}">
                <a16:creationId xmlns:a16="http://schemas.microsoft.com/office/drawing/2014/main" id="{97A19066-C8B3-3B5C-456A-68E98264CAB0}"/>
              </a:ext>
            </a:extLst>
          </p:cNvPr>
          <p:cNvPicPr>
            <a:picLocks noChangeAspect="1"/>
          </p:cNvPicPr>
          <p:nvPr/>
        </p:nvPicPr>
        <p:blipFill>
          <a:blip r:embed="rId3"/>
          <a:stretch>
            <a:fillRect/>
          </a:stretch>
        </p:blipFill>
        <p:spPr>
          <a:xfrm>
            <a:off x="908314" y="1043636"/>
            <a:ext cx="10375370" cy="5187686"/>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60CA26-EDE8-B7EC-1B7F-9BE992193370}"/>
              </a:ext>
            </a:extLst>
          </p:cNvPr>
          <p:cNvSpPr/>
          <p:nvPr/>
        </p:nvSpPr>
        <p:spPr>
          <a:xfrm>
            <a:off x="10562138" y="2835797"/>
            <a:ext cx="359923" cy="248235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91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6" name="Picture 5" descr="A graph showing the growth of gravity&#10;&#10;Description automatically generated">
            <a:extLst>
              <a:ext uri="{FF2B5EF4-FFF2-40B4-BE49-F238E27FC236}">
                <a16:creationId xmlns:a16="http://schemas.microsoft.com/office/drawing/2014/main" id="{BC72A5F0-1F4F-531A-95A1-3C9CA3149092}"/>
              </a:ext>
            </a:extLst>
          </p:cNvPr>
          <p:cNvPicPr>
            <a:picLocks noChangeAspect="1"/>
          </p:cNvPicPr>
          <p:nvPr/>
        </p:nvPicPr>
        <p:blipFill>
          <a:blip r:embed="rId3"/>
          <a:stretch>
            <a:fillRect/>
          </a:stretch>
        </p:blipFill>
        <p:spPr>
          <a:xfrm>
            <a:off x="908314" y="1043634"/>
            <a:ext cx="10375372" cy="518768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60CA26-EDE8-B7EC-1B7F-9BE992193370}"/>
              </a:ext>
            </a:extLst>
          </p:cNvPr>
          <p:cNvSpPr/>
          <p:nvPr/>
        </p:nvSpPr>
        <p:spPr>
          <a:xfrm>
            <a:off x="10562138" y="2340865"/>
            <a:ext cx="359923" cy="229697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830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About this PPT</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pPr marL="0" indent="0" algn="ctr">
              <a:buNone/>
            </a:pPr>
            <a:r>
              <a:rPr lang="en-US" dirty="0"/>
              <a:t>This is part communication device, part log of failed attempts so there’s no confusion about what has been tried and does not work. </a:t>
            </a:r>
          </a:p>
          <a:p>
            <a:pPr marL="0" indent="0" algn="ctr">
              <a:buNone/>
            </a:pPr>
            <a:endParaRPr lang="en-US" dirty="0"/>
          </a:p>
          <a:p>
            <a:pPr marL="0" indent="0" algn="ctr">
              <a:buNone/>
            </a:pPr>
            <a:r>
              <a:rPr lang="en-US" dirty="0"/>
              <a:t>There are sections at the end if you want more details on the myriad failed/ non-optimal US-only models, the prey VAST model, and some joint model considerations (fixing Canadian effort, deciding on spatial domains, </a:t>
            </a:r>
            <a:r>
              <a:rPr lang="en-US" dirty="0" err="1"/>
              <a:t>etc</a:t>
            </a:r>
            <a:r>
              <a:rPr lang="en-US" dirty="0"/>
              <a:t>). </a:t>
            </a:r>
          </a:p>
          <a:p>
            <a:pPr marL="0" indent="0" algn="ctr">
              <a:buNone/>
            </a:pPr>
            <a:endParaRPr lang="en-US" dirty="0"/>
          </a:p>
          <a:p>
            <a:pPr marL="0" indent="0" algn="ctr">
              <a:buNone/>
            </a:pPr>
            <a:r>
              <a:rPr lang="en-US" dirty="0"/>
              <a:t>It might only be useful to me as a pseudo-outline for writing. Feel free to skip everything at the end and only look at the final US and joint models.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282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Explanatory power of GMRF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Model comparison</a:t>
            </a:r>
          </a:p>
          <a:p>
            <a:pPr lvl="1"/>
            <a:r>
              <a:rPr lang="en-US" dirty="0"/>
              <a:t>Old model: 1km/ </a:t>
            </a:r>
            <a:r>
              <a:rPr lang="en-US" dirty="0" err="1"/>
              <a:t>yr</a:t>
            </a:r>
            <a:r>
              <a:rPr lang="en-US" dirty="0"/>
              <a:t> northward and 2km/ </a:t>
            </a:r>
            <a:r>
              <a:rPr lang="en-US" dirty="0" err="1"/>
              <a:t>yr</a:t>
            </a:r>
            <a:r>
              <a:rPr lang="en-US" dirty="0"/>
              <a:t> eastward shift, but uses entire US continental shelf, 1993-2020.</a:t>
            </a:r>
          </a:p>
          <a:p>
            <a:pPr lvl="1"/>
            <a:r>
              <a:rPr lang="en-US" dirty="0"/>
              <a:t>Updated GMRF model: 0.07 km/ </a:t>
            </a:r>
            <a:r>
              <a:rPr lang="en-US" dirty="0" err="1"/>
              <a:t>yr</a:t>
            </a:r>
            <a:r>
              <a:rPr lang="en-US" dirty="0"/>
              <a:t> SOUTH and 0.02 km/ </a:t>
            </a:r>
            <a:r>
              <a:rPr lang="en-US" dirty="0" err="1"/>
              <a:t>yr</a:t>
            </a:r>
            <a:r>
              <a:rPr lang="en-US" dirty="0"/>
              <a:t> WEST in Gulf of Maine, 2002-2021. </a:t>
            </a:r>
          </a:p>
          <a:p>
            <a:r>
              <a:rPr lang="en-US" dirty="0"/>
              <a:t>Ecological meaning</a:t>
            </a:r>
          </a:p>
          <a:p>
            <a:pPr lvl="1"/>
            <a:r>
              <a:rPr lang="en-US" dirty="0"/>
              <a:t>Fish, fishermen, or both are condensing into the near-coastal region of GOM between Gloucester and Portland.</a:t>
            </a:r>
          </a:p>
          <a:p>
            <a:pPr lvl="1"/>
            <a:r>
              <a:rPr lang="en-US" dirty="0"/>
              <a:t>This is not a random sampling scheme. People are going where they are comfortable, where steam times are short and small boats can operate, where they have been told there are fish, etc. Model results could reflect a shift in </a:t>
            </a:r>
            <a:r>
              <a:rPr lang="en-US" dirty="0" err="1"/>
              <a:t>spatio</a:t>
            </a:r>
            <a:r>
              <a:rPr lang="en-US" dirty="0"/>
              <a:t>-temporal effort distribution and intensity more than </a:t>
            </a:r>
            <a:r>
              <a:rPr lang="en-US" dirty="0" err="1"/>
              <a:t>spatio</a:t>
            </a:r>
            <a:r>
              <a:rPr lang="en-US" dirty="0"/>
              <a:t>-temporal changes in BFT productivity or distribution.</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855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years&#10;&#10;Description automatically generated with medium confidence">
            <a:extLst>
              <a:ext uri="{FF2B5EF4-FFF2-40B4-BE49-F238E27FC236}">
                <a16:creationId xmlns:a16="http://schemas.microsoft.com/office/drawing/2014/main" id="{3CE14A6E-8659-6718-587A-BFD46FD427AC}"/>
              </a:ext>
            </a:extLst>
          </p:cNvPr>
          <p:cNvPicPr>
            <a:picLocks noChangeAspect="1"/>
          </p:cNvPicPr>
          <p:nvPr/>
        </p:nvPicPr>
        <p:blipFill>
          <a:blip r:embed="rId3"/>
          <a:stretch>
            <a:fillRect/>
          </a:stretch>
        </p:blipFill>
        <p:spPr>
          <a:xfrm>
            <a:off x="1707642" y="1006856"/>
            <a:ext cx="8776716" cy="5851143"/>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9F1B39-BB31-51C6-8633-9A1FFA0614E3}"/>
              </a:ext>
            </a:extLst>
          </p:cNvPr>
          <p:cNvSpPr/>
          <p:nvPr/>
        </p:nvSpPr>
        <p:spPr>
          <a:xfrm>
            <a:off x="9832540" y="1643241"/>
            <a:ext cx="359923" cy="355055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624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number of years&#10;&#10;Description automatically generated with medium confidence">
            <a:extLst>
              <a:ext uri="{FF2B5EF4-FFF2-40B4-BE49-F238E27FC236}">
                <a16:creationId xmlns:a16="http://schemas.microsoft.com/office/drawing/2014/main" id="{74072B67-B9E0-3D32-2915-4872E30211DF}"/>
              </a:ext>
            </a:extLst>
          </p:cNvPr>
          <p:cNvPicPr>
            <a:picLocks noChangeAspect="1"/>
          </p:cNvPicPr>
          <p:nvPr/>
        </p:nvPicPr>
        <p:blipFill>
          <a:blip r:embed="rId3"/>
          <a:stretch>
            <a:fillRect/>
          </a:stretch>
        </p:blipFill>
        <p:spPr>
          <a:xfrm>
            <a:off x="1707641" y="1006855"/>
            <a:ext cx="8776718" cy="5851145"/>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9F1B39-BB31-51C6-8633-9A1FFA0614E3}"/>
              </a:ext>
            </a:extLst>
          </p:cNvPr>
          <p:cNvSpPr/>
          <p:nvPr/>
        </p:nvSpPr>
        <p:spPr>
          <a:xfrm>
            <a:off x="9832540" y="1643241"/>
            <a:ext cx="359923" cy="355055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96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a:t>Range edge </a:t>
            </a:r>
            <a:r>
              <a:rPr lang="en-US" dirty="0"/>
              <a:t>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Range edges not addressed in previous models</a:t>
            </a:r>
          </a:p>
          <a:p>
            <a:r>
              <a:rPr lang="en-US" dirty="0"/>
              <a:t>Ecological meaning</a:t>
            </a:r>
          </a:p>
          <a:p>
            <a:pPr lvl="1"/>
            <a:r>
              <a:rPr lang="en-GB" dirty="0"/>
              <a:t>Model with GMRF has less variance for low and high quantiles </a:t>
            </a:r>
          </a:p>
          <a:p>
            <a:pPr lvl="1"/>
            <a:r>
              <a:rPr lang="en-US" dirty="0"/>
              <a:t>0.05 quantile shifts north (~0.10 km/ </a:t>
            </a:r>
            <a:r>
              <a:rPr lang="en-US" dirty="0" err="1"/>
              <a:t>yr</a:t>
            </a:r>
            <a:r>
              <a:rPr lang="en-US" dirty="0"/>
              <a:t>) and east (~0.11 km/ </a:t>
            </a:r>
            <a:r>
              <a:rPr lang="en-US" dirty="0" err="1"/>
              <a:t>yr</a:t>
            </a:r>
            <a:r>
              <a:rPr lang="en-US" dirty="0"/>
              <a:t>). </a:t>
            </a:r>
          </a:p>
          <a:p>
            <a:pPr lvl="1"/>
            <a:r>
              <a:rPr lang="en-US" dirty="0"/>
              <a:t>0.5 quantile shifts SOUTH (~ 0.11 km/</a:t>
            </a:r>
            <a:r>
              <a:rPr lang="en-US" dirty="0" err="1"/>
              <a:t>yr</a:t>
            </a:r>
            <a:r>
              <a:rPr lang="en-US" dirty="0"/>
              <a:t> ) and WEST (~0.18 km/</a:t>
            </a:r>
            <a:r>
              <a:rPr lang="en-US" dirty="0" err="1"/>
              <a:t>yr</a:t>
            </a:r>
            <a:r>
              <a:rPr lang="en-US" dirty="0"/>
              <a:t>)</a:t>
            </a:r>
          </a:p>
          <a:p>
            <a:pPr lvl="1"/>
            <a:r>
              <a:rPr lang="en-US" dirty="0"/>
              <a:t>0.95 quantile is not super informative given artificial break conforming to international boundaries. Tons more tuna in SWNS and GSL not accounted for. But here, shows negligible change.</a:t>
            </a:r>
          </a:p>
          <a:p>
            <a:pPr lvl="1"/>
            <a:r>
              <a:rPr lang="en-GB" dirty="0"/>
              <a:t>Overall: slight habitat loss at southwestern corner, while </a:t>
            </a:r>
            <a:r>
              <a:rPr lang="en-US" dirty="0"/>
              <a:t>center</a:t>
            </a:r>
            <a:r>
              <a:rPr lang="en-GB" dirty="0"/>
              <a:t> of gravity and 0.5 quantile show shifts inshore and south. </a:t>
            </a:r>
            <a:endParaRPr lang="en-US" dirty="0"/>
          </a:p>
          <a:p>
            <a:pPr lvl="1"/>
            <a:r>
              <a:rPr lang="en-US" dirty="0"/>
              <a:t>Noticeable (though slight) northward habitat compression is concerning given southward shift in fishing effort over time. See appendix for maps of US fishing effort </a:t>
            </a:r>
            <a:r>
              <a:rPr lang="en-US" dirty="0" err="1"/>
              <a:t>spatio</a:t>
            </a:r>
            <a:r>
              <a:rPr lang="en-US" dirty="0"/>
              <a:t>-temporal shifts.</a:t>
            </a:r>
          </a:p>
          <a:p>
            <a:pPr lvl="1"/>
            <a:endParaRPr lang="en-US"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56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showing the area occupied&#10;&#10;Description automatically generated">
            <a:extLst>
              <a:ext uri="{FF2B5EF4-FFF2-40B4-BE49-F238E27FC236}">
                <a16:creationId xmlns:a16="http://schemas.microsoft.com/office/drawing/2014/main" id="{8F4326DF-B3FB-D168-2B14-391C47927B26}"/>
              </a:ext>
            </a:extLst>
          </p:cNvPr>
          <p:cNvPicPr>
            <a:picLocks noChangeAspect="1"/>
          </p:cNvPicPr>
          <p:nvPr/>
        </p:nvPicPr>
        <p:blipFill>
          <a:blip r:embed="rId3"/>
          <a:stretch>
            <a:fillRect/>
          </a:stretch>
        </p:blipFill>
        <p:spPr>
          <a:xfrm>
            <a:off x="4536110" y="1766103"/>
            <a:ext cx="7149835" cy="3574918"/>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Effective area occupied</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8033168-E17E-7F23-41FF-80DDE59345A0}"/>
              </a:ext>
            </a:extLst>
          </p:cNvPr>
          <p:cNvSpPr/>
          <p:nvPr/>
        </p:nvSpPr>
        <p:spPr>
          <a:xfrm>
            <a:off x="11204038" y="2118732"/>
            <a:ext cx="218461" cy="260891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BAF63A4-DFC2-4226-C021-770E68850790}"/>
              </a:ext>
            </a:extLst>
          </p:cNvPr>
          <p:cNvGrpSpPr/>
          <p:nvPr/>
        </p:nvGrpSpPr>
        <p:grpSpPr>
          <a:xfrm>
            <a:off x="506055" y="1400784"/>
            <a:ext cx="3729923" cy="4552034"/>
            <a:chOff x="258417" y="363880"/>
            <a:chExt cx="5194060" cy="6454699"/>
          </a:xfrm>
        </p:grpSpPr>
        <p:pic>
          <p:nvPicPr>
            <p:cNvPr id="9" name="Picture 8">
              <a:extLst>
                <a:ext uri="{FF2B5EF4-FFF2-40B4-BE49-F238E27FC236}">
                  <a16:creationId xmlns:a16="http://schemas.microsoft.com/office/drawing/2014/main" id="{51B19753-2431-94ED-9AB8-2C3C91573783}"/>
                </a:ext>
              </a:extLst>
            </p:cNvPr>
            <p:cNvPicPr>
              <a:picLocks noChangeAspect="1"/>
            </p:cNvPicPr>
            <p:nvPr/>
          </p:nvPicPr>
          <p:blipFill rotWithShape="1">
            <a:blip r:embed="rId4"/>
            <a:srcRect l="45348"/>
            <a:stretch/>
          </p:blipFill>
          <p:spPr>
            <a:xfrm>
              <a:off x="1704140" y="363880"/>
              <a:ext cx="3748337" cy="6454699"/>
            </a:xfrm>
            <a:prstGeom prst="rect">
              <a:avLst/>
            </a:prstGeom>
          </p:spPr>
        </p:pic>
        <p:pic>
          <p:nvPicPr>
            <p:cNvPr id="10" name="Picture 9">
              <a:extLst>
                <a:ext uri="{FF2B5EF4-FFF2-40B4-BE49-F238E27FC236}">
                  <a16:creationId xmlns:a16="http://schemas.microsoft.com/office/drawing/2014/main" id="{5DF896D2-1F39-A2EC-DC73-86FEF0CA5234}"/>
                </a:ext>
              </a:extLst>
            </p:cNvPr>
            <p:cNvPicPr>
              <a:picLocks noChangeAspect="1"/>
            </p:cNvPicPr>
            <p:nvPr/>
          </p:nvPicPr>
          <p:blipFill rotWithShape="1">
            <a:blip r:embed="rId4"/>
            <a:srcRect r="78238"/>
            <a:stretch/>
          </p:blipFill>
          <p:spPr>
            <a:xfrm>
              <a:off x="258417" y="363880"/>
              <a:ext cx="1492562" cy="6454699"/>
            </a:xfrm>
            <a:prstGeom prst="rect">
              <a:avLst/>
            </a:prstGeom>
          </p:spPr>
        </p:pic>
      </p:grpSp>
      <p:sp>
        <p:nvSpPr>
          <p:cNvPr id="12" name="TextBox 11">
            <a:extLst>
              <a:ext uri="{FF2B5EF4-FFF2-40B4-BE49-F238E27FC236}">
                <a16:creationId xmlns:a16="http://schemas.microsoft.com/office/drawing/2014/main" id="{9EE0E1B6-CB91-6A00-B59B-0B40655F1DCE}"/>
              </a:ext>
            </a:extLst>
          </p:cNvPr>
          <p:cNvSpPr txBox="1"/>
          <p:nvPr/>
        </p:nvSpPr>
        <p:spPr>
          <a:xfrm>
            <a:off x="2274245" y="6081404"/>
            <a:ext cx="768159" cy="584775"/>
          </a:xfrm>
          <a:prstGeom prst="rect">
            <a:avLst/>
          </a:prstGeom>
          <a:noFill/>
        </p:spPr>
        <p:txBody>
          <a:bodyPr wrap="none" rtlCol="0">
            <a:spAutoFit/>
          </a:bodyPr>
          <a:lstStyle/>
          <a:p>
            <a:r>
              <a:rPr lang="en-US" sz="3200" dirty="0"/>
              <a:t>Old</a:t>
            </a:r>
            <a:endParaRPr lang="en-US" dirty="0"/>
          </a:p>
        </p:txBody>
      </p:sp>
      <p:sp>
        <p:nvSpPr>
          <p:cNvPr id="13" name="TextBox 12">
            <a:extLst>
              <a:ext uri="{FF2B5EF4-FFF2-40B4-BE49-F238E27FC236}">
                <a16:creationId xmlns:a16="http://schemas.microsoft.com/office/drawing/2014/main" id="{75C57BBB-45D9-EDBF-CC1A-FEF1136B01EF}"/>
              </a:ext>
            </a:extLst>
          </p:cNvPr>
          <p:cNvSpPr txBox="1"/>
          <p:nvPr/>
        </p:nvSpPr>
        <p:spPr>
          <a:xfrm>
            <a:off x="7826346" y="6084136"/>
            <a:ext cx="1627177" cy="584775"/>
          </a:xfrm>
          <a:prstGeom prst="rect">
            <a:avLst/>
          </a:prstGeom>
          <a:noFill/>
        </p:spPr>
        <p:txBody>
          <a:bodyPr wrap="none" rtlCol="0">
            <a:spAutoFit/>
          </a:bodyPr>
          <a:lstStyle/>
          <a:p>
            <a:r>
              <a:rPr lang="en-US" sz="3200" dirty="0"/>
              <a:t>Updated</a:t>
            </a:r>
            <a:endParaRPr lang="en-US" dirty="0"/>
          </a:p>
        </p:txBody>
      </p:sp>
    </p:spTree>
    <p:extLst>
      <p:ext uri="{BB962C8B-B14F-4D97-AF65-F5344CB8AC3E}">
        <p14:creationId xmlns:p14="http://schemas.microsoft.com/office/powerpoint/2010/main" val="1315552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Effective area occupied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Model comparison</a:t>
            </a:r>
          </a:p>
          <a:p>
            <a:pPr lvl="1"/>
            <a:r>
              <a:rPr lang="en-US" dirty="0"/>
              <a:t>This one is apples to oranges for sure because of differing spatial extents</a:t>
            </a:r>
          </a:p>
          <a:p>
            <a:pPr lvl="1"/>
            <a:r>
              <a:rPr lang="en-US" dirty="0"/>
              <a:t>Not sure where the increase in area occupied is coming from in the old model. COG moves northeast, but unlikely that BFT are entering new habitat at northward edge of model spatial domain.</a:t>
            </a:r>
          </a:p>
          <a:p>
            <a:pPr lvl="1"/>
            <a:endParaRPr lang="en-US" dirty="0"/>
          </a:p>
          <a:p>
            <a:r>
              <a:rPr lang="en-US" dirty="0"/>
              <a:t>Ecological meaning</a:t>
            </a:r>
          </a:p>
          <a:p>
            <a:pPr lvl="1"/>
            <a:r>
              <a:rPr lang="en-US" dirty="0"/>
              <a:t>Small annual decrease in area occupied (average loss 59 </a:t>
            </a:r>
            <a:r>
              <a:rPr lang="en-US" dirty="0" err="1"/>
              <a:t>sqkm</a:t>
            </a:r>
            <a:r>
              <a:rPr lang="en-US" dirty="0"/>
              <a:t>/ </a:t>
            </a:r>
            <a:r>
              <a:rPr lang="en-US" dirty="0" err="1"/>
              <a:t>yr</a:t>
            </a:r>
            <a:r>
              <a:rPr lang="en-US" dirty="0"/>
              <a:t>)</a:t>
            </a:r>
          </a:p>
          <a:p>
            <a:pPr lvl="1"/>
            <a:r>
              <a:rPr lang="en-US" dirty="0"/>
              <a:t>Makes sense given northward creep of southern range end</a:t>
            </a:r>
          </a:p>
          <a:p>
            <a:pPr lvl="1"/>
            <a:r>
              <a:rPr lang="en-US" dirty="0"/>
              <a:t>Dip in 2017: probably driven by unusually high and unsuccessful effort at </a:t>
            </a:r>
            <a:r>
              <a:rPr lang="en-US" dirty="0" err="1"/>
              <a:t>Fippennies</a:t>
            </a:r>
            <a:r>
              <a:rPr lang="en-US" dirty="0"/>
              <a:t> Ledge, artificially shrinks range inshore. Also notable: SST anomalously cold within the time series.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428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14FF4-A5A6-1007-DD67-1C9B4CB7ABA9}"/>
              </a:ext>
            </a:extLst>
          </p:cNvPr>
          <p:cNvPicPr>
            <a:picLocks noChangeAspect="1"/>
          </p:cNvPicPr>
          <p:nvPr/>
        </p:nvPicPr>
        <p:blipFill>
          <a:blip r:embed="rId3"/>
          <a:stretch>
            <a:fillRect/>
          </a:stretch>
        </p:blipFill>
        <p:spPr>
          <a:xfrm>
            <a:off x="482653" y="715359"/>
            <a:ext cx="11226694" cy="6118856"/>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Density Covariate Marginal Effects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471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marginal effects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Marginal effects not assessed in previous model (new feature)</a:t>
            </a:r>
          </a:p>
          <a:p>
            <a:r>
              <a:rPr lang="en-US" dirty="0"/>
              <a:t>Ecological meaning</a:t>
            </a:r>
          </a:p>
          <a:p>
            <a:pPr lvl="1"/>
            <a:r>
              <a:rPr lang="en-US" dirty="0"/>
              <a:t>All marginal effects shown are for first linear predictor (presence/absence)</a:t>
            </a:r>
          </a:p>
          <a:p>
            <a:pPr lvl="1"/>
            <a:r>
              <a:rPr lang="en-US" dirty="0"/>
              <a:t>Increasing AMO strength increases presence likelihood, near-linear</a:t>
            </a:r>
          </a:p>
          <a:p>
            <a:pPr lvl="1"/>
            <a:r>
              <a:rPr lang="en-US" dirty="0"/>
              <a:t>Depth relationship hard to assess given strong nearshore feature preference of fishermen. Unsure if presence increases with depth to this degree after ~105m.</a:t>
            </a:r>
          </a:p>
          <a:p>
            <a:pPr lvl="1"/>
            <a:r>
              <a:rPr lang="en-US" dirty="0"/>
              <a:t>Very limited effect of prey density. Likely that the prey model “soaks up” </a:t>
            </a:r>
            <a:r>
              <a:rPr lang="en-US" dirty="0" err="1"/>
              <a:t>spatio</a:t>
            </a:r>
            <a:r>
              <a:rPr lang="en-US" dirty="0"/>
              <a:t>-temporal effect of SST on prey, though pre-modeling checks don’t show correlation. Probably not much new in this density covariate.</a:t>
            </a:r>
          </a:p>
          <a:p>
            <a:pPr lvl="1"/>
            <a:r>
              <a:rPr lang="en-US" dirty="0"/>
              <a:t>Unsurprisingly, low and high SST translate to absence of BFT. Exponential increase in presence between 80% quantile and max SST probably not realistic. Local maxima at about 16°C.</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665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grpSp>
        <p:nvGrpSpPr>
          <p:cNvPr id="8" name="Group 7">
            <a:extLst>
              <a:ext uri="{FF2B5EF4-FFF2-40B4-BE49-F238E27FC236}">
                <a16:creationId xmlns:a16="http://schemas.microsoft.com/office/drawing/2014/main" id="{6D3E4744-8FBC-F6BC-429F-5CE09BC01206}"/>
              </a:ext>
            </a:extLst>
          </p:cNvPr>
          <p:cNvGrpSpPr/>
          <p:nvPr/>
        </p:nvGrpSpPr>
        <p:grpSpPr>
          <a:xfrm>
            <a:off x="4366851" y="1139918"/>
            <a:ext cx="7625184" cy="5718082"/>
            <a:chOff x="2283408" y="1139918"/>
            <a:chExt cx="7625184" cy="5718082"/>
          </a:xfrm>
        </p:grpSpPr>
        <p:pic>
          <p:nvPicPr>
            <p:cNvPr id="6" name="Picture 5" descr="A graph of different colored lines&#10;&#10;Description automatically generated">
              <a:extLst>
                <a:ext uri="{FF2B5EF4-FFF2-40B4-BE49-F238E27FC236}">
                  <a16:creationId xmlns:a16="http://schemas.microsoft.com/office/drawing/2014/main" id="{F2EF382F-5784-B1FA-4C39-41EF1D5513B8}"/>
                </a:ext>
              </a:extLst>
            </p:cNvPr>
            <p:cNvPicPr>
              <a:picLocks noChangeAspect="1"/>
            </p:cNvPicPr>
            <p:nvPr/>
          </p:nvPicPr>
          <p:blipFill rotWithShape="1">
            <a:blip r:embed="rId3"/>
            <a:srcRect b="2955"/>
            <a:stretch/>
          </p:blipFill>
          <p:spPr>
            <a:xfrm>
              <a:off x="2283408" y="1139918"/>
              <a:ext cx="7625184" cy="5718082"/>
            </a:xfrm>
            <a:prstGeom prst="rect">
              <a:avLst/>
            </a:prstGeom>
          </p:spPr>
        </p:pic>
        <p:sp>
          <p:nvSpPr>
            <p:cNvPr id="7" name="Oval 6">
              <a:extLst>
                <a:ext uri="{FF2B5EF4-FFF2-40B4-BE49-F238E27FC236}">
                  <a16:creationId xmlns:a16="http://schemas.microsoft.com/office/drawing/2014/main" id="{09790787-FE6C-D782-85E0-2BAD4B7C6C4C}"/>
                </a:ext>
              </a:extLst>
            </p:cNvPr>
            <p:cNvSpPr/>
            <p:nvPr/>
          </p:nvSpPr>
          <p:spPr>
            <a:xfrm>
              <a:off x="9326726" y="2525066"/>
              <a:ext cx="359923" cy="309752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A graph of different sizes and colors&#10;&#10;Description automatically generated with medium confidence">
            <a:extLst>
              <a:ext uri="{FF2B5EF4-FFF2-40B4-BE49-F238E27FC236}">
                <a16:creationId xmlns:a16="http://schemas.microsoft.com/office/drawing/2014/main" id="{01BC85C8-953B-26FB-0A72-AE7863B12231}"/>
              </a:ext>
            </a:extLst>
          </p:cNvPr>
          <p:cNvPicPr>
            <a:picLocks noChangeAspect="1"/>
          </p:cNvPicPr>
          <p:nvPr/>
        </p:nvPicPr>
        <p:blipFill rotWithShape="1">
          <a:blip r:embed="rId4"/>
          <a:srcRect l="50000"/>
          <a:stretch/>
        </p:blipFill>
        <p:spPr>
          <a:xfrm>
            <a:off x="237136" y="1348262"/>
            <a:ext cx="4129715" cy="4728447"/>
          </a:xfrm>
          <a:prstGeom prst="rect">
            <a:avLst/>
          </a:prstGeom>
        </p:spPr>
      </p:pic>
      <p:pic>
        <p:nvPicPr>
          <p:cNvPr id="12" name="Picture 11" descr="A group of colorful buttons&#10;&#10;Description automatically generated with medium confidence">
            <a:extLst>
              <a:ext uri="{FF2B5EF4-FFF2-40B4-BE49-F238E27FC236}">
                <a16:creationId xmlns:a16="http://schemas.microsoft.com/office/drawing/2014/main" id="{1A784BEA-8E73-2A33-6915-89821BADCDC1}"/>
              </a:ext>
            </a:extLst>
          </p:cNvPr>
          <p:cNvPicPr>
            <a:picLocks noChangeAspect="1"/>
          </p:cNvPicPr>
          <p:nvPr/>
        </p:nvPicPr>
        <p:blipFill>
          <a:blip r:embed="rId5"/>
          <a:stretch>
            <a:fillRect/>
          </a:stretch>
        </p:blipFill>
        <p:spPr>
          <a:xfrm>
            <a:off x="732893" y="2157578"/>
            <a:ext cx="980160" cy="1502063"/>
          </a:xfrm>
          <a:prstGeom prst="rect">
            <a:avLst/>
          </a:prstGeom>
        </p:spPr>
      </p:pic>
    </p:spTree>
    <p:extLst>
      <p:ext uri="{BB962C8B-B14F-4D97-AF65-F5344CB8AC3E}">
        <p14:creationId xmlns:p14="http://schemas.microsoft.com/office/powerpoint/2010/main" val="3358471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of different sizes and colors&#10;&#10;Description automatically generated with medium confidence">
            <a:extLst>
              <a:ext uri="{FF2B5EF4-FFF2-40B4-BE49-F238E27FC236}">
                <a16:creationId xmlns:a16="http://schemas.microsoft.com/office/drawing/2014/main" id="{A18FE95E-F8B9-0164-EA18-CF353063DFA1}"/>
              </a:ext>
            </a:extLst>
          </p:cNvPr>
          <p:cNvPicPr>
            <a:picLocks noChangeAspect="1"/>
          </p:cNvPicPr>
          <p:nvPr/>
        </p:nvPicPr>
        <p:blipFill rotWithShape="1">
          <a:blip r:embed="rId3"/>
          <a:srcRect l="502" r="49498"/>
          <a:stretch/>
        </p:blipFill>
        <p:spPr>
          <a:xfrm>
            <a:off x="237136" y="1348262"/>
            <a:ext cx="4129715" cy="4728447"/>
          </a:xfrm>
          <a:prstGeom prst="rect">
            <a:avLst/>
          </a:prstGeom>
        </p:spPr>
      </p:pic>
      <p:grpSp>
        <p:nvGrpSpPr>
          <p:cNvPr id="4" name="Group 3">
            <a:extLst>
              <a:ext uri="{FF2B5EF4-FFF2-40B4-BE49-F238E27FC236}">
                <a16:creationId xmlns:a16="http://schemas.microsoft.com/office/drawing/2014/main" id="{AD101E07-1A3B-87CD-B89D-929CA4F0B7E5}"/>
              </a:ext>
            </a:extLst>
          </p:cNvPr>
          <p:cNvGrpSpPr/>
          <p:nvPr/>
        </p:nvGrpSpPr>
        <p:grpSpPr>
          <a:xfrm>
            <a:off x="4366851" y="1139918"/>
            <a:ext cx="7625184" cy="5718082"/>
            <a:chOff x="2283408" y="1139918"/>
            <a:chExt cx="7625184" cy="5718082"/>
          </a:xfrm>
        </p:grpSpPr>
        <p:pic>
          <p:nvPicPr>
            <p:cNvPr id="5" name="Picture 4" descr="A graph of different colored lines&#10;&#10;Description automatically generated">
              <a:extLst>
                <a:ext uri="{FF2B5EF4-FFF2-40B4-BE49-F238E27FC236}">
                  <a16:creationId xmlns:a16="http://schemas.microsoft.com/office/drawing/2014/main" id="{C47F7B58-D833-42D5-D658-A94CBB743E11}"/>
                </a:ext>
              </a:extLst>
            </p:cNvPr>
            <p:cNvPicPr>
              <a:picLocks noChangeAspect="1"/>
            </p:cNvPicPr>
            <p:nvPr/>
          </p:nvPicPr>
          <p:blipFill rotWithShape="1">
            <a:blip r:embed="rId4"/>
            <a:srcRect b="2955"/>
            <a:stretch/>
          </p:blipFill>
          <p:spPr>
            <a:xfrm>
              <a:off x="2283408" y="1139918"/>
              <a:ext cx="7625184" cy="5718082"/>
            </a:xfrm>
            <a:prstGeom prst="rect">
              <a:avLst/>
            </a:prstGeom>
          </p:spPr>
        </p:pic>
        <p:sp>
          <p:nvSpPr>
            <p:cNvPr id="9" name="Oval 8">
              <a:extLst>
                <a:ext uri="{FF2B5EF4-FFF2-40B4-BE49-F238E27FC236}">
                  <a16:creationId xmlns:a16="http://schemas.microsoft.com/office/drawing/2014/main" id="{849AA0DB-F7C1-3BB5-EA22-FD4FE775FCD4}"/>
                </a:ext>
              </a:extLst>
            </p:cNvPr>
            <p:cNvSpPr/>
            <p:nvPr/>
          </p:nvSpPr>
          <p:spPr>
            <a:xfrm>
              <a:off x="9326726" y="2165141"/>
              <a:ext cx="359923" cy="1881566"/>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pic>
        <p:nvPicPr>
          <p:cNvPr id="12" name="Picture 11" descr="A group of colorful buttons&#10;&#10;Description automatically generated with medium confidence">
            <a:extLst>
              <a:ext uri="{FF2B5EF4-FFF2-40B4-BE49-F238E27FC236}">
                <a16:creationId xmlns:a16="http://schemas.microsoft.com/office/drawing/2014/main" id="{1A784BEA-8E73-2A33-6915-89821BADCDC1}"/>
              </a:ext>
            </a:extLst>
          </p:cNvPr>
          <p:cNvPicPr>
            <a:picLocks noChangeAspect="1"/>
          </p:cNvPicPr>
          <p:nvPr/>
        </p:nvPicPr>
        <p:blipFill>
          <a:blip r:embed="rId5"/>
          <a:stretch>
            <a:fillRect/>
          </a:stretch>
        </p:blipFill>
        <p:spPr>
          <a:xfrm>
            <a:off x="732893" y="1926937"/>
            <a:ext cx="980160" cy="1502063"/>
          </a:xfrm>
          <a:prstGeom prst="rect">
            <a:avLst/>
          </a:prstGeom>
        </p:spPr>
      </p:pic>
    </p:spTree>
    <p:extLst>
      <p:ext uri="{BB962C8B-B14F-4D97-AF65-F5344CB8AC3E}">
        <p14:creationId xmlns:p14="http://schemas.microsoft.com/office/powerpoint/2010/main" val="146323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How long do these models take to run?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I don’t know about you, but I’m really skittish about model run time after the giant cod model fiasco</a:t>
            </a:r>
          </a:p>
          <a:p>
            <a:r>
              <a:rPr lang="en-US" dirty="0"/>
              <a:t>The good news is, these models are not as complex</a:t>
            </a:r>
          </a:p>
          <a:p>
            <a:r>
              <a:rPr lang="en-US" dirty="0"/>
              <a:t>The US only models take about 8 hours to run as is, and the joint model takes about 28 hours</a:t>
            </a:r>
          </a:p>
          <a:p>
            <a:r>
              <a:rPr lang="en-US" dirty="0"/>
              <a:t>Turning on bias correction will increase the run time slightly, but probably only to a max of 4 days for the larger joint model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928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Relative explanatory power of covariates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Model comparison</a:t>
            </a:r>
          </a:p>
          <a:p>
            <a:pPr lvl="1"/>
            <a:r>
              <a:rPr lang="en-US" dirty="0"/>
              <a:t>Previous models found center of gravity shifts driven mostly by SST, that carries through to this model</a:t>
            </a:r>
          </a:p>
          <a:p>
            <a:pPr lvl="1"/>
            <a:r>
              <a:rPr lang="en-US" dirty="0"/>
              <a:t>Both old and new “no covariates” models indicate northward shifts from 2002-2015, new model indicates southward swing 2016-2021. This is a little less obvious in the old model but may be happening there, covered by a lot of noise.</a:t>
            </a:r>
          </a:p>
          <a:p>
            <a:pPr lvl="1"/>
            <a:endParaRPr lang="en-US" dirty="0"/>
          </a:p>
          <a:p>
            <a:r>
              <a:rPr lang="en-US" dirty="0"/>
              <a:t>Ecological meaning</a:t>
            </a:r>
          </a:p>
          <a:p>
            <a:pPr lvl="1"/>
            <a:r>
              <a:rPr lang="en-US" dirty="0"/>
              <a:t>AMO has little explanatory power for center of gravity shifts</a:t>
            </a:r>
          </a:p>
          <a:p>
            <a:pPr lvl="1"/>
            <a:r>
              <a:rPr lang="en-US" dirty="0"/>
              <a:t>Bathymetry and Prey as single covariates produce similar COG trends (except 2011-2013) and contribute little explanatory power</a:t>
            </a:r>
          </a:p>
          <a:p>
            <a:pPr lvl="1"/>
            <a:r>
              <a:rPr lang="en-US" dirty="0"/>
              <a:t>Bathymetry is temporally static, but the depth preference of fishermen (and perhaps the fish themselves) is not.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332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sz="2400" dirty="0"/>
              <a:t>Comparison</a:t>
            </a:r>
          </a:p>
          <a:p>
            <a:pPr lvl="1"/>
            <a:r>
              <a:rPr lang="en-US" sz="1800" dirty="0"/>
              <a:t>Old and new models too different to compare</a:t>
            </a:r>
          </a:p>
          <a:p>
            <a:r>
              <a:rPr lang="en-US" sz="2400" dirty="0"/>
              <a:t>Abundance</a:t>
            </a:r>
          </a:p>
          <a:p>
            <a:pPr lvl="1"/>
            <a:r>
              <a:rPr lang="en-US" sz="1800" dirty="0"/>
              <a:t>That being said, old and new models both estimate a rapid drop in abundance 2010-2013, recovery since 2013</a:t>
            </a:r>
          </a:p>
          <a:p>
            <a:r>
              <a:rPr lang="en-US" sz="2400" dirty="0"/>
              <a:t>Center of gravity</a:t>
            </a:r>
          </a:p>
          <a:p>
            <a:pPr lvl="1"/>
            <a:r>
              <a:rPr lang="en-US" sz="1800" dirty="0"/>
              <a:t>Noticeable northward shift 2002-2015, slow return to early 2000s center of gravity area since 2015.</a:t>
            </a:r>
          </a:p>
          <a:p>
            <a:pPr lvl="1"/>
            <a:r>
              <a:rPr lang="en-US" sz="1800" dirty="0"/>
              <a:t>Average annual center of gravity change is slight southwestward shift</a:t>
            </a:r>
          </a:p>
          <a:p>
            <a:r>
              <a:rPr lang="en-US" sz="2400" dirty="0"/>
              <a:t>Range shifts</a:t>
            </a:r>
          </a:p>
          <a:p>
            <a:pPr lvl="1"/>
            <a:r>
              <a:rPr lang="en-US" sz="1800" dirty="0"/>
              <a:t>Range edges and effective area occupied show slight habitat compression at southern edge of GOM.</a:t>
            </a:r>
          </a:p>
          <a:p>
            <a:r>
              <a:rPr lang="en-US" sz="2400" dirty="0"/>
              <a:t>Density covariates</a:t>
            </a:r>
          </a:p>
          <a:p>
            <a:pPr lvl="1"/>
            <a:r>
              <a:rPr lang="en-US" sz="1800" dirty="0"/>
              <a:t>Major driver is SST. Non-linear relationship </a:t>
            </a:r>
            <a:r>
              <a:rPr lang="en-US" sz="1800" dirty="0" err="1"/>
              <a:t>bt</a:t>
            </a:r>
            <a:r>
              <a:rPr lang="en-US" sz="1800" dirty="0"/>
              <a:t> encounter rate and SST, with local peak encounter rate at around 15C. Low confidence in noted positive relationship </a:t>
            </a:r>
            <a:r>
              <a:rPr lang="en-US" sz="1800" dirty="0" err="1"/>
              <a:t>bt</a:t>
            </a:r>
            <a:r>
              <a:rPr lang="en-US" sz="1800" dirty="0"/>
              <a:t> encounter and increased SST past 20C.</a:t>
            </a:r>
          </a:p>
          <a:p>
            <a:pPr lvl="1"/>
            <a:r>
              <a:rPr lang="en-US" sz="1800" dirty="0"/>
              <a:t>Obvious increase in SST through study spatiotemporal domain (avg 0.08 deg/</a:t>
            </a:r>
            <a:r>
              <a:rPr lang="en-US" sz="1800" dirty="0" err="1"/>
              <a:t>yr</a:t>
            </a:r>
            <a:r>
              <a:rPr lang="en-US" sz="1800" dirty="0"/>
              <a:t>). Also obvious increase in abundance through same temporal domain. Are BFT more adaptable to warmer water than we expect? Do we see decreased body size in this time (smaller fish better able to respire in warmer waters)?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804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Tweaks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92500"/>
          </a:bodyPr>
          <a:lstStyle/>
          <a:p>
            <a:r>
              <a:rPr lang="en-US" dirty="0"/>
              <a:t>Consider estimating prey spatiotemporal density in June and July 2020 (no data) from rest of 2020 data and June-July trends of previous years?</a:t>
            </a:r>
          </a:p>
          <a:p>
            <a:pPr lvl="1"/>
            <a:r>
              <a:rPr lang="en-US" dirty="0"/>
              <a:t>Would allow for BFT data in these months to be reintroduced to model.</a:t>
            </a:r>
          </a:p>
          <a:p>
            <a:r>
              <a:rPr lang="en-US" dirty="0"/>
              <a:t>Drop 2022 from modeling efforts?</a:t>
            </a:r>
          </a:p>
          <a:p>
            <a:pPr lvl="1"/>
            <a:r>
              <a:rPr lang="en-US" dirty="0"/>
              <a:t>Previously, doing this caused models to fail. But the results are so poorly fitted and cannot be interpreted if kept in. Kind of on the fence about what to do here.</a:t>
            </a:r>
          </a:p>
          <a:p>
            <a:r>
              <a:rPr lang="en-US" dirty="0"/>
              <a:t>Ask for 2023 data?</a:t>
            </a:r>
          </a:p>
          <a:p>
            <a:pPr lvl="1"/>
            <a:r>
              <a:rPr lang="en-US" dirty="0"/>
              <a:t>No idea about how this will affect results. Kind of scared it will blow everything up. But there’s a chance it will “fix” 2022 problem. Don’t know when LPIS will release the data, or if it’s even been pulled together yet. 2022 data was released May 2023.</a:t>
            </a:r>
          </a:p>
          <a:p>
            <a:r>
              <a:rPr lang="en-US" dirty="0"/>
              <a:t>Turn on bias correction and re-run</a:t>
            </a:r>
          </a:p>
          <a:p>
            <a:pPr lvl="1"/>
            <a:r>
              <a:rPr lang="en-US" dirty="0"/>
              <a:t>This is the last step. Once we’re happy with everything else, we do this.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6926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1224722" y="1776497"/>
            <a:ext cx="9742556" cy="3305006"/>
          </a:xfrm>
        </p:spPr>
        <p:txBody>
          <a:bodyPr>
            <a:normAutofit fontScale="90000"/>
          </a:bodyPr>
          <a:lstStyle/>
          <a:p>
            <a:pPr algn="ctr"/>
            <a:r>
              <a:rPr lang="en-US" sz="3200" dirty="0"/>
              <a:t>Model choice and input comparisons</a:t>
            </a:r>
            <a:br>
              <a:rPr lang="en-US" sz="3200" dirty="0"/>
            </a:br>
            <a:br>
              <a:rPr lang="en-US" sz="3200" dirty="0"/>
            </a:br>
            <a:r>
              <a:rPr lang="en-US" sz="3200" dirty="0"/>
              <a:t>Updated US-Canadian joint models, large size</a:t>
            </a:r>
            <a:br>
              <a:rPr lang="en-US" sz="3200" dirty="0"/>
            </a:br>
            <a:r>
              <a:rPr lang="en-US" sz="3200" dirty="0"/>
              <a:t>-</a:t>
            </a:r>
            <a:br>
              <a:rPr lang="en-US" sz="3200" dirty="0"/>
            </a:br>
            <a:r>
              <a:rPr lang="en-US" sz="3200" dirty="0"/>
              <a:t>Hansell et al. (2021) Development of a western large Atlantic BFT index of abundance based on Canadian and US rod and reel fisheries data</a:t>
            </a:r>
            <a:br>
              <a:rPr lang="en-US" sz="3200" dirty="0"/>
            </a:br>
            <a:endParaRPr lang="en-US" sz="3200" dirty="0"/>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859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Temporal domain: 2002-2022</a:t>
            </a:r>
          </a:p>
          <a:p>
            <a:pPr lvl="1"/>
            <a:r>
              <a:rPr lang="en-US" dirty="0"/>
              <a:t>Same as US only model. Previous model used 1996-2019, which is all overlapping data. We exclude data prior to 2002 due to lack of reported unsuccessful trips (no catch)</a:t>
            </a:r>
          </a:p>
          <a:p>
            <a:pPr marL="457200" lvl="1" indent="0">
              <a:buNone/>
            </a:pPr>
            <a:endParaRPr lang="en-US" dirty="0"/>
          </a:p>
          <a:p>
            <a:r>
              <a:rPr lang="en-US" dirty="0"/>
              <a:t>Spatial domain: US-Canadian continental shelf waters.</a:t>
            </a:r>
          </a:p>
          <a:p>
            <a:pPr lvl="1"/>
            <a:r>
              <a:rPr lang="en-US" dirty="0"/>
              <a:t>Plus 10km buffer to offshore edge of continental shelf, trying to keep in fishing trips made in canyons on the edge.</a:t>
            </a:r>
          </a:p>
          <a:p>
            <a:pPr lvl="1"/>
            <a:r>
              <a:rPr lang="en-US" dirty="0"/>
              <a:t>Southern tip at mouth of Chesapeake (NAFO Unit 6B), northern tip at intersection of Nova Scotian coastline and 60°W (NAFO Unit 4W).</a:t>
            </a:r>
          </a:p>
          <a:p>
            <a:pPr lvl="1"/>
            <a:r>
              <a:rPr lang="en-US" dirty="0"/>
              <a:t>Encompasses all data, no areas are dropped.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796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0A0332-2E2F-6814-8EE9-D6009848BCF1}"/>
              </a:ext>
            </a:extLst>
          </p:cNvPr>
          <p:cNvPicPr>
            <a:picLocks noChangeAspect="1"/>
          </p:cNvPicPr>
          <p:nvPr/>
        </p:nvPicPr>
        <p:blipFill rotWithShape="1">
          <a:blip r:embed="rId3"/>
          <a:srcRect t="7912"/>
          <a:stretch/>
        </p:blipFill>
        <p:spPr>
          <a:xfrm>
            <a:off x="5755774" y="957037"/>
            <a:ext cx="5810935" cy="5202661"/>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Model structuring – domains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F99FCE-4384-1C0E-77DA-B47791A42EC1}"/>
              </a:ext>
            </a:extLst>
          </p:cNvPr>
          <p:cNvSpPr txBox="1"/>
          <p:nvPr/>
        </p:nvSpPr>
        <p:spPr>
          <a:xfrm>
            <a:off x="2575477" y="6081404"/>
            <a:ext cx="768159" cy="584775"/>
          </a:xfrm>
          <a:prstGeom prst="rect">
            <a:avLst/>
          </a:prstGeom>
          <a:noFill/>
        </p:spPr>
        <p:txBody>
          <a:bodyPr wrap="none" rtlCol="0">
            <a:spAutoFit/>
          </a:bodyPr>
          <a:lstStyle/>
          <a:p>
            <a:r>
              <a:rPr lang="en-US" sz="3200" dirty="0"/>
              <a:t>Old</a:t>
            </a:r>
            <a:endParaRPr lang="en-US" dirty="0"/>
          </a:p>
        </p:txBody>
      </p:sp>
      <p:sp>
        <p:nvSpPr>
          <p:cNvPr id="12" name="TextBox 11">
            <a:extLst>
              <a:ext uri="{FF2B5EF4-FFF2-40B4-BE49-F238E27FC236}">
                <a16:creationId xmlns:a16="http://schemas.microsoft.com/office/drawing/2014/main" id="{84991C14-ABB8-A8B3-340F-2765652D5393}"/>
              </a:ext>
            </a:extLst>
          </p:cNvPr>
          <p:cNvSpPr txBox="1"/>
          <p:nvPr/>
        </p:nvSpPr>
        <p:spPr>
          <a:xfrm>
            <a:off x="8555921" y="6196388"/>
            <a:ext cx="1627177" cy="584775"/>
          </a:xfrm>
          <a:prstGeom prst="rect">
            <a:avLst/>
          </a:prstGeom>
          <a:noFill/>
        </p:spPr>
        <p:txBody>
          <a:bodyPr wrap="none" rtlCol="0">
            <a:spAutoFit/>
          </a:bodyPr>
          <a:lstStyle/>
          <a:p>
            <a:r>
              <a:rPr lang="en-US" sz="3200" dirty="0"/>
              <a:t>Updated</a:t>
            </a:r>
            <a:endParaRPr lang="en-US" dirty="0"/>
          </a:p>
        </p:txBody>
      </p:sp>
      <p:sp>
        <p:nvSpPr>
          <p:cNvPr id="13" name="TextBox 12">
            <a:extLst>
              <a:ext uri="{FF2B5EF4-FFF2-40B4-BE49-F238E27FC236}">
                <a16:creationId xmlns:a16="http://schemas.microsoft.com/office/drawing/2014/main" id="{D9895005-27AC-E437-6114-28CF587096A5}"/>
              </a:ext>
            </a:extLst>
          </p:cNvPr>
          <p:cNvSpPr txBox="1"/>
          <p:nvPr/>
        </p:nvSpPr>
        <p:spPr>
          <a:xfrm>
            <a:off x="3001617" y="5059017"/>
            <a:ext cx="1297150" cy="369332"/>
          </a:xfrm>
          <a:prstGeom prst="rect">
            <a:avLst/>
          </a:prstGeom>
          <a:noFill/>
        </p:spPr>
        <p:txBody>
          <a:bodyPr wrap="none" rtlCol="0">
            <a:spAutoFit/>
          </a:bodyPr>
          <a:lstStyle/>
          <a:p>
            <a:r>
              <a:rPr lang="en-US" dirty="0"/>
              <a:t>1993 - 2020</a:t>
            </a:r>
          </a:p>
        </p:txBody>
      </p:sp>
      <p:sp>
        <p:nvSpPr>
          <p:cNvPr id="14" name="TextBox 13">
            <a:extLst>
              <a:ext uri="{FF2B5EF4-FFF2-40B4-BE49-F238E27FC236}">
                <a16:creationId xmlns:a16="http://schemas.microsoft.com/office/drawing/2014/main" id="{962B74B1-DCDC-08CF-E397-2AC2DD805AAA}"/>
              </a:ext>
            </a:extLst>
          </p:cNvPr>
          <p:cNvSpPr txBox="1"/>
          <p:nvPr/>
        </p:nvSpPr>
        <p:spPr>
          <a:xfrm>
            <a:off x="9684935" y="4514732"/>
            <a:ext cx="1297150" cy="369332"/>
          </a:xfrm>
          <a:prstGeom prst="rect">
            <a:avLst/>
          </a:prstGeom>
          <a:noFill/>
        </p:spPr>
        <p:txBody>
          <a:bodyPr wrap="none" rtlCol="0">
            <a:spAutoFit/>
          </a:bodyPr>
          <a:lstStyle/>
          <a:p>
            <a:r>
              <a:rPr lang="en-US" dirty="0"/>
              <a:t>2002 - 2022</a:t>
            </a:r>
          </a:p>
        </p:txBody>
      </p:sp>
      <p:pic>
        <p:nvPicPr>
          <p:cNvPr id="5" name="Picture 4" descr="A map of the north and south america&#10;&#10;Description automatically generated">
            <a:extLst>
              <a:ext uri="{FF2B5EF4-FFF2-40B4-BE49-F238E27FC236}">
                <a16:creationId xmlns:a16="http://schemas.microsoft.com/office/drawing/2014/main" id="{0E6DAD03-0EC7-93AC-B1CE-CAE2FA0104DF}"/>
              </a:ext>
            </a:extLst>
          </p:cNvPr>
          <p:cNvPicPr>
            <a:picLocks noChangeAspect="1"/>
          </p:cNvPicPr>
          <p:nvPr/>
        </p:nvPicPr>
        <p:blipFill>
          <a:blip r:embed="rId4"/>
          <a:stretch>
            <a:fillRect/>
          </a:stretch>
        </p:blipFill>
        <p:spPr>
          <a:xfrm>
            <a:off x="208318" y="957038"/>
            <a:ext cx="5660909" cy="5124366"/>
          </a:xfrm>
          <a:prstGeom prst="rect">
            <a:avLst/>
          </a:prstGeom>
        </p:spPr>
      </p:pic>
      <p:sp>
        <p:nvSpPr>
          <p:cNvPr id="6" name="TextBox 5">
            <a:extLst>
              <a:ext uri="{FF2B5EF4-FFF2-40B4-BE49-F238E27FC236}">
                <a16:creationId xmlns:a16="http://schemas.microsoft.com/office/drawing/2014/main" id="{DBC1C33D-A41D-4562-10CB-986436C99832}"/>
              </a:ext>
            </a:extLst>
          </p:cNvPr>
          <p:cNvSpPr txBox="1"/>
          <p:nvPr/>
        </p:nvSpPr>
        <p:spPr>
          <a:xfrm>
            <a:off x="4165181" y="4409876"/>
            <a:ext cx="1297150" cy="369332"/>
          </a:xfrm>
          <a:prstGeom prst="rect">
            <a:avLst/>
          </a:prstGeom>
          <a:noFill/>
        </p:spPr>
        <p:txBody>
          <a:bodyPr wrap="none" rtlCol="0">
            <a:spAutoFit/>
          </a:bodyPr>
          <a:lstStyle/>
          <a:p>
            <a:r>
              <a:rPr lang="en-US" dirty="0"/>
              <a:t>1996 - 2019</a:t>
            </a:r>
          </a:p>
        </p:txBody>
      </p:sp>
    </p:spTree>
    <p:extLst>
      <p:ext uri="{BB962C8B-B14F-4D97-AF65-F5344CB8AC3E}">
        <p14:creationId xmlns:p14="http://schemas.microsoft.com/office/powerpoint/2010/main" val="1762969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data inputs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85000" lnSpcReduction="20000"/>
          </a:bodyPr>
          <a:lstStyle/>
          <a:p>
            <a:r>
              <a:rPr lang="en-US" dirty="0"/>
              <a:t>Sheer data volume</a:t>
            </a:r>
          </a:p>
          <a:p>
            <a:pPr lvl="1"/>
            <a:r>
              <a:rPr lang="en-US" dirty="0"/>
              <a:t>Old model excludes trips longer than 24 hours duration. Removes trips later than October 31, trips without spatial information. </a:t>
            </a:r>
          </a:p>
          <a:p>
            <a:pPr lvl="1"/>
            <a:r>
              <a:rPr lang="en-US" dirty="0"/>
              <a:t>New model only excludes trips longer than 7 days (stakeholder recommendation), keeps trips until Dec 15 (stakeholder recommendation), has a fix for missing spatial information. It’s a huge boost in Canadian data volume.</a:t>
            </a:r>
          </a:p>
          <a:p>
            <a:r>
              <a:rPr lang="en-US" dirty="0"/>
              <a:t>Number of fish caught = response</a:t>
            </a:r>
          </a:p>
          <a:p>
            <a:pPr lvl="1"/>
            <a:r>
              <a:rPr lang="en-US" dirty="0"/>
              <a:t>Do not have biomass information for every fish (US limitation), must use abundance instead</a:t>
            </a:r>
          </a:p>
          <a:p>
            <a:r>
              <a:rPr lang="en-US" dirty="0"/>
              <a:t>Fishing hours (time spent explicitly fishing, not steaming) = effort</a:t>
            </a:r>
          </a:p>
          <a:p>
            <a:pPr lvl="1"/>
            <a:r>
              <a:rPr lang="en-US" dirty="0"/>
              <a:t>See section at end of this PPT for info how I converted Canadian time at sea to fishing hours in the joint model</a:t>
            </a:r>
          </a:p>
          <a:p>
            <a:pPr lvl="1"/>
            <a:r>
              <a:rPr lang="en-US" dirty="0"/>
              <a:t>Old model uses time at sea (including steaming) as effort</a:t>
            </a:r>
          </a:p>
          <a:p>
            <a:r>
              <a:rPr lang="en-US" dirty="0"/>
              <a:t>Country-gear combination as vessel effect</a:t>
            </a:r>
          </a:p>
          <a:p>
            <a:pPr lvl="1"/>
            <a:r>
              <a:rPr lang="en-US" dirty="0"/>
              <a:t>Thinking that catchability is likely grouped by flag and gear, with random variation within the groupings.</a:t>
            </a:r>
          </a:p>
          <a:p>
            <a:pPr lvl="1"/>
            <a:r>
              <a:rPr lang="en-US" dirty="0"/>
              <a:t>Can’t use # of lines as a catchability covariate because Canadian harpoon fishery is included in this model– does not use lines.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177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a:t>
            </a:r>
            <a:r>
              <a:rPr lang="en-US" dirty="0" err="1"/>
              <a:t>spatio</a:t>
            </a:r>
            <a:r>
              <a:rPr lang="en-US" dirty="0"/>
              <a:t>-temporal variation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Geometric anisotropy used</a:t>
            </a:r>
          </a:p>
          <a:p>
            <a:pPr lvl="1"/>
            <a:r>
              <a:rPr lang="en-US" dirty="0"/>
              <a:t>Indicates directionally-variant rate of change</a:t>
            </a:r>
          </a:p>
          <a:p>
            <a:pPr lvl="1"/>
            <a:r>
              <a:rPr lang="en-US" dirty="0"/>
              <a:t>Greater degree of similarity along NW-SE axis than any other direction.</a:t>
            </a:r>
          </a:p>
          <a:p>
            <a:pPr lvl="1"/>
            <a:r>
              <a:rPr lang="en-US" dirty="0"/>
              <a:t>Least degree of similarity along SW-NE axis.</a:t>
            </a:r>
          </a:p>
          <a:p>
            <a:r>
              <a:rPr lang="en-US" dirty="0"/>
              <a:t>1</a:t>
            </a:r>
            <a:r>
              <a:rPr lang="en-US" baseline="30000" dirty="0"/>
              <a:t>st</a:t>
            </a:r>
            <a:r>
              <a:rPr lang="en-US" dirty="0"/>
              <a:t> linear predictor (presence/absence)</a:t>
            </a:r>
          </a:p>
          <a:p>
            <a:pPr lvl="1"/>
            <a:r>
              <a:rPr lang="en-US" dirty="0"/>
              <a:t>SST, AMO, bathymetry used as density covariates. No prey.</a:t>
            </a:r>
          </a:p>
          <a:p>
            <a:pPr lvl="1"/>
            <a:r>
              <a:rPr lang="en-US" dirty="0"/>
              <a:t>NAO dropped (no noticeable effect)</a:t>
            </a:r>
          </a:p>
          <a:p>
            <a:pPr lvl="1"/>
            <a:r>
              <a:rPr lang="en-US" dirty="0"/>
              <a:t>Temporal structure (random walk) of spatiotemporal variance, fixed effects for each year’s intercept</a:t>
            </a:r>
          </a:p>
          <a:p>
            <a:r>
              <a:rPr lang="en-US" dirty="0"/>
              <a:t>2</a:t>
            </a:r>
            <a:r>
              <a:rPr lang="en-US" baseline="30000" dirty="0"/>
              <a:t>nd</a:t>
            </a:r>
            <a:r>
              <a:rPr lang="en-US" dirty="0"/>
              <a:t> linear predictor (positive catch)</a:t>
            </a:r>
          </a:p>
          <a:p>
            <a:pPr lvl="1"/>
            <a:r>
              <a:rPr lang="en-US" dirty="0"/>
              <a:t>Same as 1</a:t>
            </a:r>
            <a:r>
              <a:rPr lang="en-US" baseline="30000" dirty="0"/>
              <a:t>st</a:t>
            </a:r>
            <a:r>
              <a:rPr lang="en-US" dirty="0"/>
              <a:t> linear predictor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43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Gaussian Markov Random Fields (“</a:t>
            </a:r>
            <a:r>
              <a:rPr lang="en-US" dirty="0" err="1"/>
              <a:t>fine_scale</a:t>
            </a:r>
            <a:r>
              <a:rPr lang="en-US" dirty="0"/>
              <a:t>”)</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GMRFs allow for spatial heterogeneity at a finer scale than the knot spacing in the model</a:t>
            </a:r>
          </a:p>
          <a:p>
            <a:pPr marL="0" indent="0">
              <a:buNone/>
            </a:pPr>
            <a:endParaRPr lang="en-US" sz="1400" dirty="0"/>
          </a:p>
          <a:p>
            <a:r>
              <a:rPr lang="en-US" dirty="0"/>
              <a:t>This actually worked with no problems for this model, thanks to increased data volume and a wider gradient of catch values (Canadian commercial fishery doesn’t only catch one fish and go home like US rec fishery)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985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updates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SST</a:t>
            </a:r>
          </a:p>
          <a:p>
            <a:pPr lvl="1"/>
            <a:r>
              <a:rPr lang="en-US" dirty="0"/>
              <a:t>Old: </a:t>
            </a:r>
            <a:r>
              <a:rPr lang="en-GB" dirty="0"/>
              <a:t>no data source provided, assume same as US model</a:t>
            </a:r>
          </a:p>
          <a:p>
            <a:pPr lvl="1"/>
            <a:r>
              <a:rPr lang="en-GB" dirty="0"/>
              <a:t>New: ¼ </a:t>
            </a:r>
            <a:r>
              <a:rPr lang="en-GB" dirty="0" err="1"/>
              <a:t>deg</a:t>
            </a:r>
            <a:r>
              <a:rPr lang="en-GB" dirty="0"/>
              <a:t> spatial resolution, daily timestep</a:t>
            </a:r>
            <a:endParaRPr lang="en-US" dirty="0"/>
          </a:p>
          <a:p>
            <a:r>
              <a:rPr lang="en-US" dirty="0"/>
              <a:t>Depth</a:t>
            </a:r>
          </a:p>
          <a:p>
            <a:pPr lvl="1"/>
            <a:r>
              <a:rPr lang="en-US" dirty="0"/>
              <a:t>Old: no data source provided, but dropped from final model</a:t>
            </a:r>
            <a:endParaRPr lang="en-GB" dirty="0"/>
          </a:p>
          <a:p>
            <a:pPr lvl="1"/>
            <a:r>
              <a:rPr lang="en-GB" dirty="0"/>
              <a:t>New: GEBCO 15 arc-second interpolated grid</a:t>
            </a:r>
            <a:endParaRPr lang="en-US" dirty="0"/>
          </a:p>
          <a:p>
            <a:r>
              <a:rPr lang="en-US" dirty="0"/>
              <a:t>AMO</a:t>
            </a:r>
          </a:p>
          <a:p>
            <a:pPr lvl="1"/>
            <a:r>
              <a:rPr lang="en-US" dirty="0"/>
              <a:t>Old: not included</a:t>
            </a:r>
          </a:p>
          <a:p>
            <a:pPr lvl="1"/>
            <a:r>
              <a:rPr lang="en-US" dirty="0"/>
              <a:t>New: Monthly timestep</a:t>
            </a:r>
          </a:p>
          <a:p>
            <a:r>
              <a:rPr lang="en-US" dirty="0"/>
              <a:t>Prey</a:t>
            </a:r>
          </a:p>
          <a:p>
            <a:pPr lvl="1"/>
            <a:r>
              <a:rPr lang="en-US" dirty="0"/>
              <a:t>Never got Canadian prey data, could not make a model for inclusion here.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90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ormAutofit/>
          </a:bodyPr>
          <a:lstStyle/>
          <a:p>
            <a:pPr algn="ctr"/>
            <a:r>
              <a:rPr lang="en-US" sz="3200" dirty="0"/>
              <a:t>Model choice and input comparisons</a:t>
            </a:r>
            <a:br>
              <a:rPr lang="en-US" sz="3200" dirty="0"/>
            </a:br>
            <a:br>
              <a:rPr lang="en-US" sz="3200" dirty="0"/>
            </a:br>
            <a:r>
              <a:rPr lang="en-US" sz="3200" dirty="0"/>
              <a:t>Updated US only models (with prey), large size</a:t>
            </a:r>
            <a:br>
              <a:rPr lang="en-US" sz="3200" dirty="0"/>
            </a:br>
            <a:r>
              <a:rPr lang="en-US" sz="3200" dirty="0"/>
              <a:t>-</a:t>
            </a:r>
            <a:br>
              <a:rPr lang="en-US" sz="3200" dirty="0"/>
            </a:br>
            <a:r>
              <a:rPr lang="en-US" sz="3200" dirty="0"/>
              <a:t>Hansell et al. (2022) </a:t>
            </a:r>
            <a:r>
              <a:rPr lang="en-US" sz="3200" dirty="0" err="1"/>
              <a:t>Spatio</a:t>
            </a:r>
            <a:r>
              <a:rPr lang="en-US" sz="3200" dirty="0"/>
              <a:t>-temporal dynamics of BFT in US waters of the NW Atlantic</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85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model formula</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Old model:</a:t>
            </a:r>
          </a:p>
          <a:p>
            <a:pPr lvl="1"/>
            <a:r>
              <a:rPr lang="en-US" dirty="0"/>
              <a:t>Absolutely no information provided on structuring of density or catchability covariate formulas</a:t>
            </a:r>
          </a:p>
          <a:p>
            <a:pPr marL="457200" lvl="1" indent="0">
              <a:buNone/>
            </a:pPr>
            <a:endParaRPr lang="en-US" dirty="0"/>
          </a:p>
          <a:p>
            <a:r>
              <a:rPr lang="en-US" dirty="0"/>
              <a:t>Updated model:</a:t>
            </a:r>
          </a:p>
          <a:p>
            <a:pPr lvl="1"/>
            <a:r>
              <a:rPr lang="en-US" dirty="0"/>
              <a:t>Additive model </a:t>
            </a:r>
          </a:p>
          <a:p>
            <a:pPr lvl="1"/>
            <a:r>
              <a:rPr lang="en-US" dirty="0"/>
              <a:t>Natural splines</a:t>
            </a:r>
          </a:p>
          <a:p>
            <a:pPr lvl="1"/>
            <a:r>
              <a:rPr lang="en-US" dirty="0"/>
              <a:t>Set degrees of freedom to 3. Thus, two “internal” knots at 33% and 66% quantiles. Also has two “external” knots at min and max bounds.</a:t>
            </a:r>
          </a:p>
          <a:p>
            <a:pPr lvl="1"/>
            <a:r>
              <a:rPr lang="en-US" dirty="0"/>
              <a:t>Notice that this is a simpler model than the 5 knots required to make the US only model work</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244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E2CE-8DB7-8206-61DE-7150EF99837D}"/>
            </a:ext>
          </a:extLst>
        </p:cNvPr>
        <p:cNvGrpSpPr/>
        <p:nvPr/>
      </p:nvGrpSpPr>
      <p:grpSpPr>
        <a:xfrm>
          <a:off x="0" y="0"/>
          <a:ext cx="0" cy="0"/>
          <a:chOff x="0" y="0"/>
          <a:chExt cx="0" cy="0"/>
        </a:xfrm>
      </p:grpSpPr>
      <p:pic>
        <p:nvPicPr>
          <p:cNvPr id="5" name="Picture 4" descr="A graph showing different colored lines&#10;&#10;Description automatically generated">
            <a:extLst>
              <a:ext uri="{FF2B5EF4-FFF2-40B4-BE49-F238E27FC236}">
                <a16:creationId xmlns:a16="http://schemas.microsoft.com/office/drawing/2014/main" id="{AAE82381-B7BE-2047-1587-4B30E4BFEA78}"/>
              </a:ext>
            </a:extLst>
          </p:cNvPr>
          <p:cNvPicPr>
            <a:picLocks noChangeAspect="1"/>
          </p:cNvPicPr>
          <p:nvPr/>
        </p:nvPicPr>
        <p:blipFill>
          <a:blip r:embed="rId3"/>
          <a:stretch>
            <a:fillRect/>
          </a:stretch>
        </p:blipFill>
        <p:spPr>
          <a:xfrm>
            <a:off x="468314" y="2129910"/>
            <a:ext cx="6365399" cy="3182700"/>
          </a:xfrm>
          <a:prstGeom prst="rect">
            <a:avLst/>
          </a:prstGeom>
        </p:spPr>
      </p:pic>
      <p:sp>
        <p:nvSpPr>
          <p:cNvPr id="3" name="Rectangle 2">
            <a:extLst>
              <a:ext uri="{FF2B5EF4-FFF2-40B4-BE49-F238E27FC236}">
                <a16:creationId xmlns:a16="http://schemas.microsoft.com/office/drawing/2014/main" id="{452674CE-D49A-89E4-1C1E-EFA69D797B53}"/>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8B10E-74B7-64ED-70D3-0941F2BD0A0B}"/>
              </a:ext>
            </a:extLst>
          </p:cNvPr>
          <p:cNvSpPr>
            <a:spLocks noGrp="1"/>
          </p:cNvSpPr>
          <p:nvPr>
            <p:ph type="title"/>
          </p:nvPr>
        </p:nvSpPr>
        <p:spPr/>
        <p:txBody>
          <a:bodyPr>
            <a:normAutofit/>
          </a:bodyPr>
          <a:lstStyle/>
          <a:p>
            <a:r>
              <a:rPr lang="en-US" sz="3200" dirty="0"/>
              <a:t>Indices of abundance</a:t>
            </a:r>
          </a:p>
        </p:txBody>
      </p:sp>
      <p:grpSp>
        <p:nvGrpSpPr>
          <p:cNvPr id="46" name="Group 45">
            <a:extLst>
              <a:ext uri="{FF2B5EF4-FFF2-40B4-BE49-F238E27FC236}">
                <a16:creationId xmlns:a16="http://schemas.microsoft.com/office/drawing/2014/main" id="{8C5AAA2F-8925-7FA0-AC0B-BC037A5D9916}"/>
              </a:ext>
            </a:extLst>
          </p:cNvPr>
          <p:cNvGrpSpPr/>
          <p:nvPr/>
        </p:nvGrpSpPr>
        <p:grpSpPr>
          <a:xfrm>
            <a:off x="7104235" y="229416"/>
            <a:ext cx="4435754" cy="3411874"/>
            <a:chOff x="631997" y="1791576"/>
            <a:chExt cx="4435754" cy="3411874"/>
          </a:xfrm>
        </p:grpSpPr>
        <p:grpSp>
          <p:nvGrpSpPr>
            <p:cNvPr id="24" name="Group 23">
              <a:extLst>
                <a:ext uri="{FF2B5EF4-FFF2-40B4-BE49-F238E27FC236}">
                  <a16:creationId xmlns:a16="http://schemas.microsoft.com/office/drawing/2014/main" id="{1BD25B52-6972-957D-977B-F7FD4F27D39D}"/>
                </a:ext>
              </a:extLst>
            </p:cNvPr>
            <p:cNvGrpSpPr/>
            <p:nvPr/>
          </p:nvGrpSpPr>
          <p:grpSpPr>
            <a:xfrm>
              <a:off x="631997" y="1791576"/>
              <a:ext cx="4435754" cy="3411874"/>
              <a:chOff x="1425747" y="1875462"/>
              <a:chExt cx="4435754" cy="3411874"/>
            </a:xfrm>
          </p:grpSpPr>
          <p:pic>
            <p:nvPicPr>
              <p:cNvPr id="6" name="Picture 5">
                <a:extLst>
                  <a:ext uri="{FF2B5EF4-FFF2-40B4-BE49-F238E27FC236}">
                    <a16:creationId xmlns:a16="http://schemas.microsoft.com/office/drawing/2014/main" id="{48982CA6-BB00-3A33-D868-0B8A28A04CED}"/>
                  </a:ext>
                </a:extLst>
              </p:cNvPr>
              <p:cNvPicPr>
                <a:picLocks noChangeAspect="1"/>
              </p:cNvPicPr>
              <p:nvPr/>
            </p:nvPicPr>
            <p:blipFill rotWithShape="1">
              <a:blip r:embed="rId4"/>
              <a:srcRect l="3297" r="85530"/>
              <a:stretch/>
            </p:blipFill>
            <p:spPr>
              <a:xfrm>
                <a:off x="1425747" y="1875462"/>
                <a:ext cx="644455" cy="3411873"/>
              </a:xfrm>
              <a:prstGeom prst="rect">
                <a:avLst/>
              </a:prstGeom>
            </p:spPr>
          </p:pic>
          <p:pic>
            <p:nvPicPr>
              <p:cNvPr id="9" name="Picture 8">
                <a:extLst>
                  <a:ext uri="{FF2B5EF4-FFF2-40B4-BE49-F238E27FC236}">
                    <a16:creationId xmlns:a16="http://schemas.microsoft.com/office/drawing/2014/main" id="{D6C1487C-2894-6E50-2C55-C18E8BE2D86E}"/>
                  </a:ext>
                </a:extLst>
              </p:cNvPr>
              <p:cNvPicPr>
                <a:picLocks noChangeAspect="1"/>
              </p:cNvPicPr>
              <p:nvPr/>
            </p:nvPicPr>
            <p:blipFill rotWithShape="1">
              <a:blip r:embed="rId4"/>
              <a:srcRect l="34274"/>
              <a:stretch/>
            </p:blipFill>
            <p:spPr>
              <a:xfrm>
                <a:off x="2070202" y="1875463"/>
                <a:ext cx="3791299" cy="3411873"/>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F5FCD57-09CD-FE07-666F-F6425C90A358}"/>
                      </a:ext>
                    </a:extLst>
                  </p14:cNvPr>
                  <p14:cNvContentPartPr/>
                  <p14:nvPr/>
                </p14:nvContentPartPr>
                <p14:xfrm>
                  <a:off x="2064881" y="3630416"/>
                  <a:ext cx="51480" cy="104760"/>
                </p14:xfrm>
              </p:contentPart>
            </mc:Choice>
            <mc:Fallback xmlns="">
              <p:pic>
                <p:nvPicPr>
                  <p:cNvPr id="14" name="Ink 13">
                    <a:extLst>
                      <a:ext uri="{FF2B5EF4-FFF2-40B4-BE49-F238E27FC236}">
                        <a16:creationId xmlns:a16="http://schemas.microsoft.com/office/drawing/2014/main" id="{DF5FCD57-09CD-FE07-666F-F6425C90A358}"/>
                      </a:ext>
                    </a:extLst>
                  </p:cNvPr>
                  <p:cNvPicPr/>
                  <p:nvPr/>
                </p:nvPicPr>
                <p:blipFill>
                  <a:blip r:embed="rId6"/>
                  <a:stretch>
                    <a:fillRect/>
                  </a:stretch>
                </p:blipFill>
                <p:spPr>
                  <a:xfrm>
                    <a:off x="2060561" y="3626096"/>
                    <a:ext cx="60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2F5C9C85-4495-6ED7-5568-93B93D4CD432}"/>
                      </a:ext>
                    </a:extLst>
                  </p14:cNvPr>
                  <p14:cNvContentPartPr/>
                  <p14:nvPr/>
                </p14:nvContentPartPr>
                <p14:xfrm>
                  <a:off x="2096561" y="3646976"/>
                  <a:ext cx="18360" cy="36360"/>
                </p14:xfrm>
              </p:contentPart>
            </mc:Choice>
            <mc:Fallback xmlns="">
              <p:pic>
                <p:nvPicPr>
                  <p:cNvPr id="16" name="Ink 15">
                    <a:extLst>
                      <a:ext uri="{FF2B5EF4-FFF2-40B4-BE49-F238E27FC236}">
                        <a16:creationId xmlns:a16="http://schemas.microsoft.com/office/drawing/2014/main" id="{2F5C9C85-4495-6ED7-5568-93B93D4CD432}"/>
                      </a:ext>
                    </a:extLst>
                  </p:cNvPr>
                  <p:cNvPicPr/>
                  <p:nvPr/>
                </p:nvPicPr>
                <p:blipFill>
                  <a:blip r:embed="rId8"/>
                  <a:stretch>
                    <a:fillRect/>
                  </a:stretch>
                </p:blipFill>
                <p:spPr>
                  <a:xfrm>
                    <a:off x="2092241" y="3642656"/>
                    <a:ext cx="27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7E5FA0FC-E016-E991-AB87-60C629BC2CDC}"/>
                      </a:ext>
                    </a:extLst>
                  </p14:cNvPr>
                  <p14:cNvContentPartPr/>
                  <p14:nvPr/>
                </p14:nvContentPartPr>
                <p14:xfrm>
                  <a:off x="2126081" y="3673976"/>
                  <a:ext cx="360" cy="360"/>
                </p14:xfrm>
              </p:contentPart>
            </mc:Choice>
            <mc:Fallback xmlns="">
              <p:pic>
                <p:nvPicPr>
                  <p:cNvPr id="18" name="Ink 17">
                    <a:extLst>
                      <a:ext uri="{FF2B5EF4-FFF2-40B4-BE49-F238E27FC236}">
                        <a16:creationId xmlns:a16="http://schemas.microsoft.com/office/drawing/2014/main" id="{7E5FA0FC-E016-E991-AB87-60C629BC2CDC}"/>
                      </a:ext>
                    </a:extLst>
                  </p:cNvPr>
                  <p:cNvPicPr/>
                  <p:nvPr/>
                </p:nvPicPr>
                <p:blipFill>
                  <a:blip r:embed="rId10"/>
                  <a:stretch>
                    <a:fillRect/>
                  </a:stretch>
                </p:blipFill>
                <p:spPr>
                  <a:xfrm>
                    <a:off x="2121761" y="366965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7BEBE334-8C89-DF21-D5E4-1D187FDD2B13}"/>
                      </a:ext>
                    </a:extLst>
                  </p14:cNvPr>
                  <p14:cNvContentPartPr/>
                  <p14:nvPr/>
                </p14:nvContentPartPr>
                <p14:xfrm>
                  <a:off x="2056601" y="3240176"/>
                  <a:ext cx="15480" cy="26640"/>
                </p14:xfrm>
              </p:contentPart>
            </mc:Choice>
            <mc:Fallback xmlns="">
              <p:pic>
                <p:nvPicPr>
                  <p:cNvPr id="20" name="Ink 19">
                    <a:extLst>
                      <a:ext uri="{FF2B5EF4-FFF2-40B4-BE49-F238E27FC236}">
                        <a16:creationId xmlns:a16="http://schemas.microsoft.com/office/drawing/2014/main" id="{7BEBE334-8C89-DF21-D5E4-1D187FDD2B13}"/>
                      </a:ext>
                    </a:extLst>
                  </p:cNvPr>
                  <p:cNvPicPr/>
                  <p:nvPr/>
                </p:nvPicPr>
                <p:blipFill>
                  <a:blip r:embed="rId12"/>
                  <a:stretch>
                    <a:fillRect/>
                  </a:stretch>
                </p:blipFill>
                <p:spPr>
                  <a:xfrm>
                    <a:off x="2052281" y="3235856"/>
                    <a:ext cx="24120" cy="35280"/>
                  </a:xfrm>
                  <a:prstGeom prst="rect">
                    <a:avLst/>
                  </a:prstGeom>
                </p:spPr>
              </p:pic>
            </mc:Fallback>
          </mc:AlternateContent>
          <p:grpSp>
            <p:nvGrpSpPr>
              <p:cNvPr id="22" name="Group 21">
                <a:extLst>
                  <a:ext uri="{FF2B5EF4-FFF2-40B4-BE49-F238E27FC236}">
                    <a16:creationId xmlns:a16="http://schemas.microsoft.com/office/drawing/2014/main" id="{11B2AD68-DD9A-438E-8CF1-28D9F1803EC1}"/>
                  </a:ext>
                </a:extLst>
              </p:cNvPr>
              <p:cNvGrpSpPr/>
              <p:nvPr/>
            </p:nvGrpSpPr>
            <p:grpSpPr>
              <a:xfrm>
                <a:off x="2010521" y="3600896"/>
                <a:ext cx="140400" cy="151920"/>
                <a:chOff x="2010521" y="3600896"/>
                <a:chExt cx="140400" cy="15192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4DAA6B4-1E56-2F00-F0C3-3A026B68E624}"/>
                        </a:ext>
                      </a:extLst>
                    </p14:cNvPr>
                    <p14:cNvContentPartPr/>
                    <p14:nvPr/>
                  </p14:nvContentPartPr>
                  <p14:xfrm>
                    <a:off x="2040761" y="3600896"/>
                    <a:ext cx="110160" cy="151920"/>
                  </p14:xfrm>
                </p:contentPart>
              </mc:Choice>
              <mc:Fallback xmlns="">
                <p:pic>
                  <p:nvPicPr>
                    <p:cNvPr id="11" name="Ink 10">
                      <a:extLst>
                        <a:ext uri="{FF2B5EF4-FFF2-40B4-BE49-F238E27FC236}">
                          <a16:creationId xmlns:a16="http://schemas.microsoft.com/office/drawing/2014/main" id="{74DAA6B4-1E56-2F00-F0C3-3A026B68E624}"/>
                        </a:ext>
                      </a:extLst>
                    </p:cNvPr>
                    <p:cNvPicPr/>
                    <p:nvPr/>
                  </p:nvPicPr>
                  <p:blipFill>
                    <a:blip r:embed="rId14"/>
                    <a:stretch>
                      <a:fillRect/>
                    </a:stretch>
                  </p:blipFill>
                  <p:spPr>
                    <a:xfrm>
                      <a:off x="2036441" y="3596576"/>
                      <a:ext cx="118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074857FE-DCC0-7CF6-8D90-BE29F6FD7F0A}"/>
                        </a:ext>
                      </a:extLst>
                    </p14:cNvPr>
                    <p14:cNvContentPartPr/>
                    <p14:nvPr/>
                  </p14:nvContentPartPr>
                  <p14:xfrm>
                    <a:off x="2010521" y="3689456"/>
                    <a:ext cx="56520" cy="36720"/>
                  </p14:xfrm>
                </p:contentPart>
              </mc:Choice>
              <mc:Fallback xmlns="">
                <p:pic>
                  <p:nvPicPr>
                    <p:cNvPr id="12" name="Ink 11">
                      <a:extLst>
                        <a:ext uri="{FF2B5EF4-FFF2-40B4-BE49-F238E27FC236}">
                          <a16:creationId xmlns:a16="http://schemas.microsoft.com/office/drawing/2014/main" id="{074857FE-DCC0-7CF6-8D90-BE29F6FD7F0A}"/>
                        </a:ext>
                      </a:extLst>
                    </p:cNvPr>
                    <p:cNvPicPr/>
                    <p:nvPr/>
                  </p:nvPicPr>
                  <p:blipFill>
                    <a:blip r:embed="rId16"/>
                    <a:stretch>
                      <a:fillRect/>
                    </a:stretch>
                  </p:blipFill>
                  <p:spPr>
                    <a:xfrm>
                      <a:off x="2006201" y="3685136"/>
                      <a:ext cx="65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1C0F2E2B-5B21-2451-BA8F-024779E9282E}"/>
                        </a:ext>
                      </a:extLst>
                    </p14:cNvPr>
                    <p14:cNvContentPartPr/>
                    <p14:nvPr/>
                  </p14:nvContentPartPr>
                  <p14:xfrm>
                    <a:off x="2145161" y="3602696"/>
                    <a:ext cx="5040" cy="66600"/>
                  </p14:xfrm>
                </p:contentPart>
              </mc:Choice>
              <mc:Fallback xmlns="">
                <p:pic>
                  <p:nvPicPr>
                    <p:cNvPr id="21" name="Ink 20">
                      <a:extLst>
                        <a:ext uri="{FF2B5EF4-FFF2-40B4-BE49-F238E27FC236}">
                          <a16:creationId xmlns:a16="http://schemas.microsoft.com/office/drawing/2014/main" id="{1C0F2E2B-5B21-2451-BA8F-024779E9282E}"/>
                        </a:ext>
                      </a:extLst>
                    </p:cNvPr>
                    <p:cNvPicPr/>
                    <p:nvPr/>
                  </p:nvPicPr>
                  <p:blipFill>
                    <a:blip r:embed="rId18"/>
                    <a:stretch>
                      <a:fillRect/>
                    </a:stretch>
                  </p:blipFill>
                  <p:spPr>
                    <a:xfrm>
                      <a:off x="2140841" y="3598376"/>
                      <a:ext cx="13680" cy="7524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905885CB-FEA9-97DB-C092-389659833A57}"/>
                    </a:ext>
                  </a:extLst>
                </p14:cNvPr>
                <p14:cNvContentPartPr/>
                <p14:nvPr/>
              </p14:nvContentPartPr>
              <p14:xfrm>
                <a:off x="1159380" y="3221753"/>
                <a:ext cx="6120" cy="210240"/>
              </p14:xfrm>
            </p:contentPart>
          </mc:Choice>
          <mc:Fallback xmlns="">
            <p:pic>
              <p:nvPicPr>
                <p:cNvPr id="26" name="Ink 25">
                  <a:extLst>
                    <a:ext uri="{FF2B5EF4-FFF2-40B4-BE49-F238E27FC236}">
                      <a16:creationId xmlns:a16="http://schemas.microsoft.com/office/drawing/2014/main" id="{905885CB-FEA9-97DB-C092-389659833A57}"/>
                    </a:ext>
                  </a:extLst>
                </p:cNvPr>
                <p:cNvPicPr/>
                <p:nvPr/>
              </p:nvPicPr>
              <p:blipFill>
                <a:blip r:embed="rId20"/>
                <a:stretch>
                  <a:fillRect/>
                </a:stretch>
              </p:blipFill>
              <p:spPr>
                <a:xfrm>
                  <a:off x="1123740" y="3185753"/>
                  <a:ext cx="777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971D1365-C238-FBB2-CCEC-B10A42AAC399}"/>
                    </a:ext>
                  </a:extLst>
                </p14:cNvPr>
                <p14:cNvContentPartPr/>
                <p14:nvPr/>
              </p14:nvContentPartPr>
              <p14:xfrm>
                <a:off x="1161900" y="3141113"/>
                <a:ext cx="5040" cy="33120"/>
              </p14:xfrm>
            </p:contentPart>
          </mc:Choice>
          <mc:Fallback xmlns="">
            <p:pic>
              <p:nvPicPr>
                <p:cNvPr id="27" name="Ink 26">
                  <a:extLst>
                    <a:ext uri="{FF2B5EF4-FFF2-40B4-BE49-F238E27FC236}">
                      <a16:creationId xmlns:a16="http://schemas.microsoft.com/office/drawing/2014/main" id="{971D1365-C238-FBB2-CCEC-B10A42AAC399}"/>
                    </a:ext>
                  </a:extLst>
                </p:cNvPr>
                <p:cNvPicPr/>
                <p:nvPr/>
              </p:nvPicPr>
              <p:blipFill>
                <a:blip r:embed="rId22"/>
                <a:stretch>
                  <a:fillRect/>
                </a:stretch>
              </p:blipFill>
              <p:spPr>
                <a:xfrm>
                  <a:off x="1125900" y="3105473"/>
                  <a:ext cx="76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1BA03F45-0B82-6D63-52AC-F884A95D3EC8}"/>
                    </a:ext>
                  </a:extLst>
                </p14:cNvPr>
                <p14:cNvContentPartPr/>
                <p14:nvPr/>
              </p14:nvContentPartPr>
              <p14:xfrm>
                <a:off x="1039140" y="4897890"/>
                <a:ext cx="270720" cy="81720"/>
              </p14:xfrm>
            </p:contentPart>
          </mc:Choice>
          <mc:Fallback xmlns="">
            <p:pic>
              <p:nvPicPr>
                <p:cNvPr id="28" name="Ink 27">
                  <a:extLst>
                    <a:ext uri="{FF2B5EF4-FFF2-40B4-BE49-F238E27FC236}">
                      <a16:creationId xmlns:a16="http://schemas.microsoft.com/office/drawing/2014/main" id="{1BA03F45-0B82-6D63-52AC-F884A95D3EC8}"/>
                    </a:ext>
                  </a:extLst>
                </p:cNvPr>
                <p:cNvPicPr/>
                <p:nvPr/>
              </p:nvPicPr>
              <p:blipFill>
                <a:blip r:embed="rId24"/>
                <a:stretch>
                  <a:fillRect/>
                </a:stretch>
              </p:blipFill>
              <p:spPr>
                <a:xfrm>
                  <a:off x="1003500" y="4862250"/>
                  <a:ext cx="342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E4B41451-1B5A-2783-6115-A9A60E5A2FEB}"/>
                    </a:ext>
                  </a:extLst>
                </p14:cNvPr>
                <p14:cNvContentPartPr/>
                <p14:nvPr/>
              </p14:nvContentPartPr>
              <p14:xfrm>
                <a:off x="1166580" y="4874130"/>
                <a:ext cx="360" cy="360"/>
              </p14:xfrm>
            </p:contentPart>
          </mc:Choice>
          <mc:Fallback xmlns="">
            <p:pic>
              <p:nvPicPr>
                <p:cNvPr id="33" name="Ink 32">
                  <a:extLst>
                    <a:ext uri="{FF2B5EF4-FFF2-40B4-BE49-F238E27FC236}">
                      <a16:creationId xmlns:a16="http://schemas.microsoft.com/office/drawing/2014/main" id="{E4B41451-1B5A-2783-6115-A9A60E5A2FEB}"/>
                    </a:ext>
                  </a:extLst>
                </p:cNvPr>
                <p:cNvPicPr/>
                <p:nvPr/>
              </p:nvPicPr>
              <p:blipFill>
                <a:blip r:embed="rId26"/>
                <a:stretch>
                  <a:fillRect/>
                </a:stretch>
              </p:blipFill>
              <p:spPr>
                <a:xfrm>
                  <a:off x="1130940" y="4838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B005946D-730C-FE04-9D21-AF8D4240753B}"/>
                    </a:ext>
                  </a:extLst>
                </p14:cNvPr>
                <p14:cNvContentPartPr/>
                <p14:nvPr/>
              </p14:nvContentPartPr>
              <p14:xfrm>
                <a:off x="1164060" y="4769370"/>
                <a:ext cx="360" cy="360"/>
              </p14:xfrm>
            </p:contentPart>
          </mc:Choice>
          <mc:Fallback xmlns="">
            <p:pic>
              <p:nvPicPr>
                <p:cNvPr id="34" name="Ink 33">
                  <a:extLst>
                    <a:ext uri="{FF2B5EF4-FFF2-40B4-BE49-F238E27FC236}">
                      <a16:creationId xmlns:a16="http://schemas.microsoft.com/office/drawing/2014/main" id="{B005946D-730C-FE04-9D21-AF8D4240753B}"/>
                    </a:ext>
                  </a:extLst>
                </p:cNvPr>
                <p:cNvPicPr/>
                <p:nvPr/>
              </p:nvPicPr>
              <p:blipFill>
                <a:blip r:embed="rId26"/>
                <a:stretch>
                  <a:fillRect/>
                </a:stretch>
              </p:blipFill>
              <p:spPr>
                <a:xfrm>
                  <a:off x="1128420" y="4733730"/>
                  <a:ext cx="72000" cy="72000"/>
                </a:xfrm>
                <a:prstGeom prst="rect">
                  <a:avLst/>
                </a:prstGeom>
              </p:spPr>
            </p:pic>
          </mc:Fallback>
        </mc:AlternateContent>
        <p:grpSp>
          <p:nvGrpSpPr>
            <p:cNvPr id="37" name="Group 36">
              <a:extLst>
                <a:ext uri="{FF2B5EF4-FFF2-40B4-BE49-F238E27FC236}">
                  <a16:creationId xmlns:a16="http://schemas.microsoft.com/office/drawing/2014/main" id="{7FD7A3D8-DC43-FF34-82B8-F67356825C38}"/>
                </a:ext>
              </a:extLst>
            </p:cNvPr>
            <p:cNvGrpSpPr/>
            <p:nvPr/>
          </p:nvGrpSpPr>
          <p:grpSpPr>
            <a:xfrm>
              <a:off x="1149660" y="4364730"/>
              <a:ext cx="18000" cy="290880"/>
              <a:chOff x="1149660" y="4364730"/>
              <a:chExt cx="18000" cy="290880"/>
            </a:xfrm>
          </p:grpSpPr>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ACB16F04-7749-0783-2E8F-D05B55BE1DE7}"/>
                      </a:ext>
                    </a:extLst>
                  </p14:cNvPr>
                  <p14:cNvContentPartPr/>
                  <p14:nvPr/>
                </p14:nvContentPartPr>
                <p14:xfrm>
                  <a:off x="1166580" y="4655250"/>
                  <a:ext cx="360" cy="360"/>
                </p14:xfrm>
              </p:contentPart>
            </mc:Choice>
            <mc:Fallback xmlns="">
              <p:pic>
                <p:nvPicPr>
                  <p:cNvPr id="35" name="Ink 34">
                    <a:extLst>
                      <a:ext uri="{FF2B5EF4-FFF2-40B4-BE49-F238E27FC236}">
                        <a16:creationId xmlns:a16="http://schemas.microsoft.com/office/drawing/2014/main" id="{ACB16F04-7749-0783-2E8F-D05B55BE1DE7}"/>
                      </a:ext>
                    </a:extLst>
                  </p:cNvPr>
                  <p:cNvPicPr/>
                  <p:nvPr/>
                </p:nvPicPr>
                <p:blipFill>
                  <a:blip r:embed="rId26"/>
                  <a:stretch>
                    <a:fillRect/>
                  </a:stretch>
                </p:blipFill>
                <p:spPr>
                  <a:xfrm>
                    <a:off x="1130940" y="461925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29ACA148-A938-BB10-2026-459A659BECAE}"/>
                      </a:ext>
                    </a:extLst>
                  </p14:cNvPr>
                  <p14:cNvContentPartPr/>
                  <p14:nvPr/>
                </p14:nvContentPartPr>
                <p14:xfrm>
                  <a:off x="1149660" y="4364730"/>
                  <a:ext cx="18000" cy="290880"/>
                </p14:xfrm>
              </p:contentPart>
            </mc:Choice>
            <mc:Fallback xmlns="">
              <p:pic>
                <p:nvPicPr>
                  <p:cNvPr id="36" name="Ink 35">
                    <a:extLst>
                      <a:ext uri="{FF2B5EF4-FFF2-40B4-BE49-F238E27FC236}">
                        <a16:creationId xmlns:a16="http://schemas.microsoft.com/office/drawing/2014/main" id="{29ACA148-A938-BB10-2026-459A659BECAE}"/>
                      </a:ext>
                    </a:extLst>
                  </p:cNvPr>
                  <p:cNvPicPr/>
                  <p:nvPr/>
                </p:nvPicPr>
                <p:blipFill>
                  <a:blip r:embed="rId30"/>
                  <a:stretch>
                    <a:fillRect/>
                  </a:stretch>
                </p:blipFill>
                <p:spPr>
                  <a:xfrm>
                    <a:off x="1114020" y="4328730"/>
                    <a:ext cx="8964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A618E5C2-8600-0610-59BD-3C2A66D6C109}"/>
                    </a:ext>
                  </a:extLst>
                </p14:cNvPr>
                <p14:cNvContentPartPr/>
                <p14:nvPr/>
              </p14:nvContentPartPr>
              <p14:xfrm>
                <a:off x="1161900" y="4117050"/>
                <a:ext cx="7560" cy="133920"/>
              </p14:xfrm>
            </p:contentPart>
          </mc:Choice>
          <mc:Fallback xmlns="">
            <p:pic>
              <p:nvPicPr>
                <p:cNvPr id="38" name="Ink 37">
                  <a:extLst>
                    <a:ext uri="{FF2B5EF4-FFF2-40B4-BE49-F238E27FC236}">
                      <a16:creationId xmlns:a16="http://schemas.microsoft.com/office/drawing/2014/main" id="{A618E5C2-8600-0610-59BD-3C2A66D6C109}"/>
                    </a:ext>
                  </a:extLst>
                </p:cNvPr>
                <p:cNvPicPr/>
                <p:nvPr/>
              </p:nvPicPr>
              <p:blipFill>
                <a:blip r:embed="rId32"/>
                <a:stretch>
                  <a:fillRect/>
                </a:stretch>
              </p:blipFill>
              <p:spPr>
                <a:xfrm>
                  <a:off x="1125900" y="4081050"/>
                  <a:ext cx="79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682E4DE7-3177-C800-D1E7-4949CE27FABA}"/>
                    </a:ext>
                  </a:extLst>
                </p14:cNvPr>
                <p14:cNvContentPartPr/>
                <p14:nvPr/>
              </p14:nvContentPartPr>
              <p14:xfrm>
                <a:off x="1161900" y="3952530"/>
                <a:ext cx="21240" cy="126720"/>
              </p14:xfrm>
            </p:contentPart>
          </mc:Choice>
          <mc:Fallback xmlns="">
            <p:pic>
              <p:nvPicPr>
                <p:cNvPr id="40" name="Ink 39">
                  <a:extLst>
                    <a:ext uri="{FF2B5EF4-FFF2-40B4-BE49-F238E27FC236}">
                      <a16:creationId xmlns:a16="http://schemas.microsoft.com/office/drawing/2014/main" id="{682E4DE7-3177-C800-D1E7-4949CE27FABA}"/>
                    </a:ext>
                  </a:extLst>
                </p:cNvPr>
                <p:cNvPicPr/>
                <p:nvPr/>
              </p:nvPicPr>
              <p:blipFill>
                <a:blip r:embed="rId34"/>
                <a:stretch>
                  <a:fillRect/>
                </a:stretch>
              </p:blipFill>
              <p:spPr>
                <a:xfrm>
                  <a:off x="1125900" y="3916890"/>
                  <a:ext cx="928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E01E707E-7934-AEBE-98AD-C2CE045704E4}"/>
                    </a:ext>
                  </a:extLst>
                </p14:cNvPr>
                <p14:cNvContentPartPr/>
                <p14:nvPr/>
              </p14:nvContentPartPr>
              <p14:xfrm>
                <a:off x="1157220" y="3550410"/>
                <a:ext cx="21600" cy="283320"/>
              </p14:xfrm>
            </p:contentPart>
          </mc:Choice>
          <mc:Fallback xmlns="">
            <p:pic>
              <p:nvPicPr>
                <p:cNvPr id="41" name="Ink 40">
                  <a:extLst>
                    <a:ext uri="{FF2B5EF4-FFF2-40B4-BE49-F238E27FC236}">
                      <a16:creationId xmlns:a16="http://schemas.microsoft.com/office/drawing/2014/main" id="{E01E707E-7934-AEBE-98AD-C2CE045704E4}"/>
                    </a:ext>
                  </a:extLst>
                </p:cNvPr>
                <p:cNvPicPr/>
                <p:nvPr/>
              </p:nvPicPr>
              <p:blipFill>
                <a:blip r:embed="rId36"/>
                <a:stretch>
                  <a:fillRect/>
                </a:stretch>
              </p:blipFill>
              <p:spPr>
                <a:xfrm>
                  <a:off x="1121220" y="3514410"/>
                  <a:ext cx="932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333916CD-C219-306C-E886-306669425E1C}"/>
                    </a:ext>
                  </a:extLst>
                </p14:cNvPr>
                <p14:cNvContentPartPr/>
                <p14:nvPr/>
              </p14:nvContentPartPr>
              <p14:xfrm>
                <a:off x="1157220" y="2734650"/>
                <a:ext cx="27720" cy="288720"/>
              </p14:xfrm>
            </p:contentPart>
          </mc:Choice>
          <mc:Fallback xmlns="">
            <p:pic>
              <p:nvPicPr>
                <p:cNvPr id="42" name="Ink 41">
                  <a:extLst>
                    <a:ext uri="{FF2B5EF4-FFF2-40B4-BE49-F238E27FC236}">
                      <a16:creationId xmlns:a16="http://schemas.microsoft.com/office/drawing/2014/main" id="{333916CD-C219-306C-E886-306669425E1C}"/>
                    </a:ext>
                  </a:extLst>
                </p:cNvPr>
                <p:cNvPicPr/>
                <p:nvPr/>
              </p:nvPicPr>
              <p:blipFill>
                <a:blip r:embed="rId38"/>
                <a:stretch>
                  <a:fillRect/>
                </a:stretch>
              </p:blipFill>
              <p:spPr>
                <a:xfrm>
                  <a:off x="1121580" y="2699010"/>
                  <a:ext cx="993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926397F3-B092-EB12-DBBD-677F277E7DDB}"/>
                    </a:ext>
                  </a:extLst>
                </p14:cNvPr>
                <p14:cNvContentPartPr/>
                <p14:nvPr/>
              </p14:nvContentPartPr>
              <p14:xfrm>
                <a:off x="1154700" y="2328300"/>
                <a:ext cx="17640" cy="289800"/>
              </p14:xfrm>
            </p:contentPart>
          </mc:Choice>
          <mc:Fallback xmlns="">
            <p:pic>
              <p:nvPicPr>
                <p:cNvPr id="43" name="Ink 42">
                  <a:extLst>
                    <a:ext uri="{FF2B5EF4-FFF2-40B4-BE49-F238E27FC236}">
                      <a16:creationId xmlns:a16="http://schemas.microsoft.com/office/drawing/2014/main" id="{926397F3-B092-EB12-DBBD-677F277E7DDB}"/>
                    </a:ext>
                  </a:extLst>
                </p:cNvPr>
                <p:cNvPicPr/>
                <p:nvPr/>
              </p:nvPicPr>
              <p:blipFill>
                <a:blip r:embed="rId40"/>
                <a:stretch>
                  <a:fillRect/>
                </a:stretch>
              </p:blipFill>
              <p:spPr>
                <a:xfrm>
                  <a:off x="1119060" y="2292300"/>
                  <a:ext cx="892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Ink 44">
                  <a:extLst>
                    <a:ext uri="{FF2B5EF4-FFF2-40B4-BE49-F238E27FC236}">
                      <a16:creationId xmlns:a16="http://schemas.microsoft.com/office/drawing/2014/main" id="{80C3C9AC-22AE-6C64-F8BD-9B02C8EB91F9}"/>
                    </a:ext>
                  </a:extLst>
                </p14:cNvPr>
                <p14:cNvContentPartPr/>
                <p14:nvPr/>
              </p14:nvContentPartPr>
              <p14:xfrm>
                <a:off x="1159380" y="2080620"/>
                <a:ext cx="13680" cy="122040"/>
              </p14:xfrm>
            </p:contentPart>
          </mc:Choice>
          <mc:Fallback xmlns="">
            <p:pic>
              <p:nvPicPr>
                <p:cNvPr id="45" name="Ink 44">
                  <a:extLst>
                    <a:ext uri="{FF2B5EF4-FFF2-40B4-BE49-F238E27FC236}">
                      <a16:creationId xmlns:a16="http://schemas.microsoft.com/office/drawing/2014/main" id="{80C3C9AC-22AE-6C64-F8BD-9B02C8EB91F9}"/>
                    </a:ext>
                  </a:extLst>
                </p:cNvPr>
                <p:cNvPicPr/>
                <p:nvPr/>
              </p:nvPicPr>
              <p:blipFill>
                <a:blip r:embed="rId42"/>
                <a:stretch>
                  <a:fillRect/>
                </a:stretch>
              </p:blipFill>
              <p:spPr>
                <a:xfrm>
                  <a:off x="1123740" y="2044980"/>
                  <a:ext cx="85320" cy="193680"/>
                </a:xfrm>
                <a:prstGeom prst="rect">
                  <a:avLst/>
                </a:prstGeom>
              </p:spPr>
            </p:pic>
          </mc:Fallback>
        </mc:AlternateContent>
      </p:grpSp>
      <p:grpSp>
        <p:nvGrpSpPr>
          <p:cNvPr id="50" name="Group 49">
            <a:extLst>
              <a:ext uri="{FF2B5EF4-FFF2-40B4-BE49-F238E27FC236}">
                <a16:creationId xmlns:a16="http://schemas.microsoft.com/office/drawing/2014/main" id="{EA2910AC-072D-82B5-599D-747995994A00}"/>
              </a:ext>
            </a:extLst>
          </p:cNvPr>
          <p:cNvGrpSpPr/>
          <p:nvPr/>
        </p:nvGrpSpPr>
        <p:grpSpPr>
          <a:xfrm>
            <a:off x="7573302" y="3556777"/>
            <a:ext cx="4209476" cy="3182701"/>
            <a:chOff x="4727288" y="948086"/>
            <a:chExt cx="6646006" cy="5536785"/>
          </a:xfrm>
        </p:grpSpPr>
        <p:pic>
          <p:nvPicPr>
            <p:cNvPr id="48" name="Picture 47">
              <a:extLst>
                <a:ext uri="{FF2B5EF4-FFF2-40B4-BE49-F238E27FC236}">
                  <a16:creationId xmlns:a16="http://schemas.microsoft.com/office/drawing/2014/main" id="{ABB6F94D-E7C6-A286-C483-36A10C016592}"/>
                </a:ext>
              </a:extLst>
            </p:cNvPr>
            <p:cNvPicPr>
              <a:picLocks noChangeAspect="1"/>
            </p:cNvPicPr>
            <p:nvPr/>
          </p:nvPicPr>
          <p:blipFill rotWithShape="1">
            <a:blip r:embed="rId43"/>
            <a:srcRect l="3456" t="4653" r="88211"/>
            <a:stretch/>
          </p:blipFill>
          <p:spPr>
            <a:xfrm>
              <a:off x="4727288" y="948086"/>
              <a:ext cx="854210" cy="5536784"/>
            </a:xfrm>
            <a:prstGeom prst="rect">
              <a:avLst/>
            </a:prstGeom>
          </p:spPr>
        </p:pic>
        <p:pic>
          <p:nvPicPr>
            <p:cNvPr id="49" name="Picture 48">
              <a:extLst>
                <a:ext uri="{FF2B5EF4-FFF2-40B4-BE49-F238E27FC236}">
                  <a16:creationId xmlns:a16="http://schemas.microsoft.com/office/drawing/2014/main" id="{5472351B-E71B-72AB-C47B-1A3CBFA339C7}"/>
                </a:ext>
              </a:extLst>
            </p:cNvPr>
            <p:cNvPicPr>
              <a:picLocks noChangeAspect="1"/>
            </p:cNvPicPr>
            <p:nvPr/>
          </p:nvPicPr>
          <p:blipFill rotWithShape="1">
            <a:blip r:embed="rId43"/>
            <a:srcRect l="43493" t="4807"/>
            <a:stretch/>
          </p:blipFill>
          <p:spPr>
            <a:xfrm>
              <a:off x="5581498" y="957038"/>
              <a:ext cx="5791796" cy="5527833"/>
            </a:xfrm>
            <a:prstGeom prst="rect">
              <a:avLst/>
            </a:prstGeom>
          </p:spPr>
        </p:pic>
      </p:grpSp>
      <p:sp>
        <p:nvSpPr>
          <p:cNvPr id="51" name="TextBox 50">
            <a:extLst>
              <a:ext uri="{FF2B5EF4-FFF2-40B4-BE49-F238E27FC236}">
                <a16:creationId xmlns:a16="http://schemas.microsoft.com/office/drawing/2014/main" id="{C80FB755-255D-52D0-76BC-4BEDE4624F48}"/>
              </a:ext>
            </a:extLst>
          </p:cNvPr>
          <p:cNvSpPr txBox="1"/>
          <p:nvPr/>
        </p:nvSpPr>
        <p:spPr>
          <a:xfrm>
            <a:off x="2767415" y="2504144"/>
            <a:ext cx="613117" cy="369332"/>
          </a:xfrm>
          <a:prstGeom prst="rect">
            <a:avLst/>
          </a:prstGeom>
          <a:noFill/>
        </p:spPr>
        <p:txBody>
          <a:bodyPr wrap="none" rtlCol="0">
            <a:spAutoFit/>
          </a:bodyPr>
          <a:lstStyle/>
          <a:p>
            <a:r>
              <a:rPr lang="en-US" dirty="0"/>
              <a:t>New</a:t>
            </a:r>
          </a:p>
        </p:txBody>
      </p:sp>
      <p:sp>
        <p:nvSpPr>
          <p:cNvPr id="52" name="TextBox 51">
            <a:extLst>
              <a:ext uri="{FF2B5EF4-FFF2-40B4-BE49-F238E27FC236}">
                <a16:creationId xmlns:a16="http://schemas.microsoft.com/office/drawing/2014/main" id="{04B12B4A-7073-112E-C88B-8E030F9A8884}"/>
              </a:ext>
            </a:extLst>
          </p:cNvPr>
          <p:cNvSpPr txBox="1"/>
          <p:nvPr/>
        </p:nvSpPr>
        <p:spPr>
          <a:xfrm>
            <a:off x="7893495" y="2605348"/>
            <a:ext cx="2555380" cy="369332"/>
          </a:xfrm>
          <a:prstGeom prst="rect">
            <a:avLst/>
          </a:prstGeom>
          <a:noFill/>
        </p:spPr>
        <p:txBody>
          <a:bodyPr wrap="none" rtlCol="0">
            <a:spAutoFit/>
          </a:bodyPr>
          <a:lstStyle/>
          <a:p>
            <a:r>
              <a:rPr lang="en-US" dirty="0"/>
              <a:t>Joint VAST (Hansell 2021)</a:t>
            </a:r>
          </a:p>
        </p:txBody>
      </p:sp>
      <p:sp>
        <p:nvSpPr>
          <p:cNvPr id="53" name="TextBox 52">
            <a:extLst>
              <a:ext uri="{FF2B5EF4-FFF2-40B4-BE49-F238E27FC236}">
                <a16:creationId xmlns:a16="http://schemas.microsoft.com/office/drawing/2014/main" id="{0B5E3EB8-B647-DBE6-9211-B40ED16200D0}"/>
              </a:ext>
            </a:extLst>
          </p:cNvPr>
          <p:cNvSpPr txBox="1"/>
          <p:nvPr/>
        </p:nvSpPr>
        <p:spPr>
          <a:xfrm>
            <a:off x="8311546" y="6030731"/>
            <a:ext cx="2996044" cy="307777"/>
          </a:xfrm>
          <a:prstGeom prst="rect">
            <a:avLst/>
          </a:prstGeom>
          <a:noFill/>
        </p:spPr>
        <p:txBody>
          <a:bodyPr wrap="square" rtlCol="0">
            <a:spAutoFit/>
          </a:bodyPr>
          <a:lstStyle/>
          <a:p>
            <a:r>
              <a:rPr lang="en-US" sz="1400" dirty="0"/>
              <a:t>Standardized (Hansell 2021)</a:t>
            </a:r>
          </a:p>
        </p:txBody>
      </p:sp>
    </p:spTree>
    <p:extLst>
      <p:ext uri="{BB962C8B-B14F-4D97-AF65-F5344CB8AC3E}">
        <p14:creationId xmlns:p14="http://schemas.microsoft.com/office/powerpoint/2010/main" val="3587851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Index of relative abundance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sz="3200" dirty="0"/>
              <a:t>Model comparison</a:t>
            </a:r>
          </a:p>
          <a:p>
            <a:pPr lvl="1"/>
            <a:r>
              <a:rPr lang="en-GB" sz="2800" dirty="0"/>
              <a:t>Similar trends. Quick drop in </a:t>
            </a:r>
            <a:r>
              <a:rPr lang="en-GB" sz="2800" dirty="0" err="1"/>
              <a:t>rel</a:t>
            </a:r>
            <a:r>
              <a:rPr lang="en-GB" sz="2800" dirty="0"/>
              <a:t> abundance for all strata in 2013. General increase in </a:t>
            </a:r>
            <a:r>
              <a:rPr lang="en-GB" sz="2800" dirty="0" err="1"/>
              <a:t>rel</a:t>
            </a:r>
            <a:r>
              <a:rPr lang="en-GB" sz="2800" dirty="0"/>
              <a:t> abundance since 2014.</a:t>
            </a:r>
            <a:endParaRPr lang="en-US" sz="2800" dirty="0"/>
          </a:p>
          <a:p>
            <a:r>
              <a:rPr lang="en-US" sz="3200" dirty="0"/>
              <a:t>Ecological meaning</a:t>
            </a:r>
          </a:p>
          <a:p>
            <a:pPr lvl="1"/>
            <a:r>
              <a:rPr lang="en-GB" sz="2800" dirty="0"/>
              <a:t>US relative abundance higher than SWNS </a:t>
            </a:r>
            <a:r>
              <a:rPr lang="en-GB" sz="2800" dirty="0" err="1"/>
              <a:t>rel</a:t>
            </a:r>
            <a:r>
              <a:rPr lang="en-GB" sz="2800" dirty="0"/>
              <a:t> abundance only in 2002 (during model spatial domain, 2002-2022). This could be related to AMO strength, as we shifted from cold to warm phase in the late 90s and it took a few years for the effect to get “up to strength.” Wouldn’t put too much stock in actual numbers, US LPS data much less compelling than Canadian commercial data.</a:t>
            </a:r>
          </a:p>
          <a:p>
            <a:pPr lvl="1"/>
            <a:r>
              <a:rPr lang="en-GB" sz="2800" dirty="0"/>
              <a:t>Since 2014, US </a:t>
            </a:r>
            <a:r>
              <a:rPr lang="en-US" sz="2800" dirty="0"/>
              <a:t>index of relative abundance has grown at a steadier rate than more variable SWNS index.</a:t>
            </a:r>
            <a:endParaRPr lang="en-GB" sz="2800"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182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7" name="Picture 6" descr="A graph of graph showing the growth of a graph&#10;&#10;Description automatically generated with medium confidence">
            <a:extLst>
              <a:ext uri="{FF2B5EF4-FFF2-40B4-BE49-F238E27FC236}">
                <a16:creationId xmlns:a16="http://schemas.microsoft.com/office/drawing/2014/main" id="{B302CF43-11D0-9C20-9EDF-70B5E162200B}"/>
              </a:ext>
            </a:extLst>
          </p:cNvPr>
          <p:cNvPicPr>
            <a:picLocks noChangeAspect="1"/>
          </p:cNvPicPr>
          <p:nvPr/>
        </p:nvPicPr>
        <p:blipFill rotWithShape="1">
          <a:blip r:embed="rId3"/>
          <a:srcRect t="1" b="510"/>
          <a:stretch/>
        </p:blipFill>
        <p:spPr>
          <a:xfrm>
            <a:off x="373704" y="1164882"/>
            <a:ext cx="11444592" cy="5693118"/>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 explanatory power of covariates – GMRF</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347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5" name="Picture 4" descr="A graph showing the growth of gravity&#10;&#10;Description automatically generated">
            <a:extLst>
              <a:ext uri="{FF2B5EF4-FFF2-40B4-BE49-F238E27FC236}">
                <a16:creationId xmlns:a16="http://schemas.microsoft.com/office/drawing/2014/main" id="{C3366B83-66AE-DDA2-E969-8696B71DCA1A}"/>
              </a:ext>
            </a:extLst>
          </p:cNvPr>
          <p:cNvPicPr>
            <a:picLocks noChangeAspect="1"/>
          </p:cNvPicPr>
          <p:nvPr/>
        </p:nvPicPr>
        <p:blipFill rotWithShape="1">
          <a:blip r:embed="rId3"/>
          <a:srcRect t="1" b="510"/>
          <a:stretch/>
        </p:blipFill>
        <p:spPr>
          <a:xfrm>
            <a:off x="373704" y="1164882"/>
            <a:ext cx="11444592" cy="5693118"/>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 explanatory power of covariates – GMRF</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782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normAutofit/>
          </a:bodyPr>
          <a:lstStyle/>
          <a:p>
            <a:r>
              <a:rPr lang="en-US" dirty="0"/>
              <a:t>Explanatory power of covariates – GMRF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Not discussed in previous joint modeling efforts</a:t>
            </a:r>
          </a:p>
          <a:p>
            <a:endParaRPr lang="en-US" dirty="0"/>
          </a:p>
          <a:p>
            <a:r>
              <a:rPr lang="en-US" dirty="0"/>
              <a:t>Ecological meaning</a:t>
            </a:r>
          </a:p>
          <a:p>
            <a:pPr lvl="1"/>
            <a:r>
              <a:rPr lang="en-US" dirty="0"/>
              <a:t>Most similar years 2002, 2010, 2019-2022. These are local maxima along the time series of index of abundance. When abundance is lower, covariates alone don’t do as good of a job explaining center of gravity.</a:t>
            </a:r>
          </a:p>
          <a:p>
            <a:pPr lvl="1"/>
            <a:r>
              <a:rPr lang="en-US" dirty="0"/>
              <a:t>In other years, center of gravity of model without GMRF is much further to the northeast than the model with GMRF. </a:t>
            </a:r>
          </a:p>
          <a:p>
            <a:pPr lvl="1"/>
            <a:r>
              <a:rPr lang="en-US" b="1" dirty="0"/>
              <a:t>We are not explicitly modeling one or more habitat covariates that have a greater effect on tuna spatial density when regional abundance is low.</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748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Mapping spatial density</a:t>
            </a:r>
          </a:p>
        </p:txBody>
      </p:sp>
      <p:pic>
        <p:nvPicPr>
          <p:cNvPr id="5" name="Picture 4" descr="A map of the united states&#10;&#10;Description automatically generated">
            <a:extLst>
              <a:ext uri="{FF2B5EF4-FFF2-40B4-BE49-F238E27FC236}">
                <a16:creationId xmlns:a16="http://schemas.microsoft.com/office/drawing/2014/main" id="{EE29E591-1B28-2FE5-B0A6-86B6EF1DA301}"/>
              </a:ext>
            </a:extLst>
          </p:cNvPr>
          <p:cNvPicPr>
            <a:picLocks noChangeAspect="1"/>
          </p:cNvPicPr>
          <p:nvPr/>
        </p:nvPicPr>
        <p:blipFill>
          <a:blip r:embed="rId3"/>
          <a:stretch>
            <a:fillRect/>
          </a:stretch>
        </p:blipFill>
        <p:spPr>
          <a:xfrm>
            <a:off x="2127949" y="725556"/>
            <a:ext cx="7936103" cy="6132444"/>
          </a:xfrm>
          <a:prstGeom prst="rect">
            <a:avLst/>
          </a:prstGeom>
        </p:spPr>
      </p:pic>
      <p:sp>
        <p:nvSpPr>
          <p:cNvPr id="7" name="TextBox 6">
            <a:extLst>
              <a:ext uri="{FF2B5EF4-FFF2-40B4-BE49-F238E27FC236}">
                <a16:creationId xmlns:a16="http://schemas.microsoft.com/office/drawing/2014/main" id="{08E88BE9-85C5-4284-4A1C-980A6BE4B42B}"/>
              </a:ext>
            </a:extLst>
          </p:cNvPr>
          <p:cNvSpPr txBox="1"/>
          <p:nvPr/>
        </p:nvSpPr>
        <p:spPr>
          <a:xfrm>
            <a:off x="500369" y="4562873"/>
            <a:ext cx="1802416" cy="954107"/>
          </a:xfrm>
          <a:prstGeom prst="rect">
            <a:avLst/>
          </a:prstGeom>
          <a:noFill/>
        </p:spPr>
        <p:txBody>
          <a:bodyPr wrap="none" rtlCol="0">
            <a:spAutoFit/>
          </a:bodyPr>
          <a:lstStyle/>
          <a:p>
            <a:pPr algn="ctr"/>
            <a:r>
              <a:rPr lang="en-US" sz="2800" dirty="0"/>
              <a:t>Persistent </a:t>
            </a:r>
            <a:br>
              <a:rPr lang="en-US" sz="2800" dirty="0"/>
            </a:br>
            <a:r>
              <a:rPr lang="en-US" sz="2800" dirty="0"/>
              <a:t>cold region</a:t>
            </a:r>
          </a:p>
        </p:txBody>
      </p:sp>
      <p:cxnSp>
        <p:nvCxnSpPr>
          <p:cNvPr id="8" name="Straight Arrow Connector 7">
            <a:extLst>
              <a:ext uri="{FF2B5EF4-FFF2-40B4-BE49-F238E27FC236}">
                <a16:creationId xmlns:a16="http://schemas.microsoft.com/office/drawing/2014/main" id="{492A45FC-8921-E67A-DC8D-523EA3E5F439}"/>
              </a:ext>
            </a:extLst>
          </p:cNvPr>
          <p:cNvCxnSpPr>
            <a:cxnSpLocks/>
          </p:cNvCxnSpPr>
          <p:nvPr/>
        </p:nvCxnSpPr>
        <p:spPr>
          <a:xfrm flipH="1">
            <a:off x="6724890" y="2416794"/>
            <a:ext cx="2978808" cy="1012206"/>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8ACFAE87-A402-1F22-4CC5-68DC64D5FF1B}"/>
              </a:ext>
            </a:extLst>
          </p:cNvPr>
          <p:cNvSpPr txBox="1"/>
          <p:nvPr/>
        </p:nvSpPr>
        <p:spPr>
          <a:xfrm>
            <a:off x="9594574" y="1494466"/>
            <a:ext cx="2270173" cy="1569660"/>
          </a:xfrm>
          <a:prstGeom prst="rect">
            <a:avLst/>
          </a:prstGeom>
          <a:noFill/>
        </p:spPr>
        <p:txBody>
          <a:bodyPr wrap="none" rtlCol="0">
            <a:spAutoFit/>
          </a:bodyPr>
          <a:lstStyle/>
          <a:p>
            <a:pPr algn="ctr"/>
            <a:r>
              <a:rPr lang="en-US" sz="2400" dirty="0"/>
              <a:t>Temporal shift in</a:t>
            </a:r>
          </a:p>
          <a:p>
            <a:pPr algn="ctr"/>
            <a:r>
              <a:rPr lang="en-US" sz="2400" dirty="0"/>
              <a:t>hot spot from </a:t>
            </a:r>
          </a:p>
          <a:p>
            <a:pPr algn="ctr"/>
            <a:r>
              <a:rPr lang="en-US" sz="2400" dirty="0"/>
              <a:t>Brown Bank to</a:t>
            </a:r>
          </a:p>
          <a:p>
            <a:pPr algn="ctr"/>
            <a:r>
              <a:rPr lang="en-US" sz="2400" dirty="0"/>
              <a:t>Georges Bank</a:t>
            </a:r>
          </a:p>
        </p:txBody>
      </p:sp>
      <p:sp>
        <p:nvSpPr>
          <p:cNvPr id="10" name="Left Brace 9">
            <a:extLst>
              <a:ext uri="{FF2B5EF4-FFF2-40B4-BE49-F238E27FC236}">
                <a16:creationId xmlns:a16="http://schemas.microsoft.com/office/drawing/2014/main" id="{4F09ED7E-E9A8-B42C-681B-E632AB82C5B3}"/>
              </a:ext>
            </a:extLst>
          </p:cNvPr>
          <p:cNvSpPr/>
          <p:nvPr/>
        </p:nvSpPr>
        <p:spPr>
          <a:xfrm>
            <a:off x="2222050" y="3981691"/>
            <a:ext cx="763929" cy="2314936"/>
          </a:xfrm>
          <a:prstGeom prst="leftBrace">
            <a:avLst/>
          </a:prstGeom>
          <a:ln w="762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6408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12" name="Picture 11" descr="A graph showing different colored lines&#10;&#10;Description automatically generated">
            <a:extLst>
              <a:ext uri="{FF2B5EF4-FFF2-40B4-BE49-F238E27FC236}">
                <a16:creationId xmlns:a16="http://schemas.microsoft.com/office/drawing/2014/main" id="{34D17D1D-11E2-5BF0-C030-090AD1A7849A}"/>
              </a:ext>
            </a:extLst>
          </p:cNvPr>
          <p:cNvPicPr>
            <a:picLocks noChangeAspect="1"/>
          </p:cNvPicPr>
          <p:nvPr/>
        </p:nvPicPr>
        <p:blipFill>
          <a:blip r:embed="rId3"/>
          <a:stretch>
            <a:fillRect/>
          </a:stretch>
        </p:blipFill>
        <p:spPr>
          <a:xfrm>
            <a:off x="631979" y="1393978"/>
            <a:ext cx="10928042" cy="5464022"/>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 strata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901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14" name="Picture 13" descr="A graph showing the growth of gravity&#10;&#10;Description automatically generated">
            <a:extLst>
              <a:ext uri="{FF2B5EF4-FFF2-40B4-BE49-F238E27FC236}">
                <a16:creationId xmlns:a16="http://schemas.microsoft.com/office/drawing/2014/main" id="{DBC57A4F-96BB-F807-58AA-2E0B1611F655}"/>
              </a:ext>
            </a:extLst>
          </p:cNvPr>
          <p:cNvPicPr>
            <a:picLocks noChangeAspect="1"/>
          </p:cNvPicPr>
          <p:nvPr/>
        </p:nvPicPr>
        <p:blipFill>
          <a:blip r:embed="rId3"/>
          <a:stretch>
            <a:fillRect/>
          </a:stretch>
        </p:blipFill>
        <p:spPr>
          <a:xfrm>
            <a:off x="631979" y="1393978"/>
            <a:ext cx="10928042" cy="5464022"/>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 strata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052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7" name="Picture 6" descr="A graph showing the growth of gravity&#10;&#10;Description automatically generated">
            <a:extLst>
              <a:ext uri="{FF2B5EF4-FFF2-40B4-BE49-F238E27FC236}">
                <a16:creationId xmlns:a16="http://schemas.microsoft.com/office/drawing/2014/main" id="{B76530FE-693F-9965-3DF2-95A32BF32D55}"/>
              </a:ext>
            </a:extLst>
          </p:cNvPr>
          <p:cNvPicPr>
            <a:picLocks noChangeAspect="1"/>
          </p:cNvPicPr>
          <p:nvPr/>
        </p:nvPicPr>
        <p:blipFill>
          <a:blip r:embed="rId3"/>
          <a:stretch>
            <a:fillRect/>
          </a:stretch>
        </p:blipFill>
        <p:spPr>
          <a:xfrm>
            <a:off x="1238106" y="1393977"/>
            <a:ext cx="9715788" cy="4857895"/>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446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Temporal domain: 2002-2022</a:t>
            </a:r>
          </a:p>
          <a:p>
            <a:pPr lvl="1"/>
            <a:r>
              <a:rPr lang="en-US" dirty="0"/>
              <a:t>Results from 2022 have excessively poor fit. Been choosing to include 2022 in model but not interpret results from this year due to low confidence in realism of results. More on this later.</a:t>
            </a:r>
          </a:p>
          <a:p>
            <a:pPr marL="457200" lvl="1" indent="0">
              <a:buNone/>
            </a:pPr>
            <a:endParaRPr lang="en-US" dirty="0"/>
          </a:p>
          <a:p>
            <a:r>
              <a:rPr lang="en-US" dirty="0"/>
              <a:t>Spatial domain: Gulf of Maine ONLY (NAFO Unit 5Y).</a:t>
            </a:r>
          </a:p>
          <a:p>
            <a:pPr lvl="1"/>
            <a:r>
              <a:rPr lang="en-US" dirty="0"/>
              <a:t>GOM represents 80% of all BFT effort in US waters for this time. </a:t>
            </a:r>
          </a:p>
          <a:p>
            <a:pPr lvl="1"/>
            <a:r>
              <a:rPr lang="en-US" dirty="0"/>
              <a:t>Samples east of 69°W deemed unrepresentative, removed. Only 12 samples east of 69°W in the 20-year time series. They would have an extremely unbalanced influence on more than half of the spatial area of NAFO Unit 5Y (~29,200 sq km / ~55,000 sq km).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927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36502D-C444-5411-E01A-6A776ACD2508}"/>
              </a:ext>
            </a:extLst>
          </p:cNvPr>
          <p:cNvPicPr>
            <a:picLocks noChangeAspect="1"/>
          </p:cNvPicPr>
          <p:nvPr/>
        </p:nvPicPr>
        <p:blipFill>
          <a:blip r:embed="rId3"/>
          <a:stretch>
            <a:fillRect/>
          </a:stretch>
        </p:blipFill>
        <p:spPr>
          <a:xfrm>
            <a:off x="1238106" y="1393977"/>
            <a:ext cx="9715786" cy="4857894"/>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771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92500" lnSpcReduction="20000"/>
          </a:bodyPr>
          <a:lstStyle/>
          <a:p>
            <a:r>
              <a:rPr lang="en-US" sz="3200" dirty="0"/>
              <a:t>Model comparison</a:t>
            </a:r>
          </a:p>
          <a:p>
            <a:pPr lvl="1"/>
            <a:r>
              <a:rPr lang="en-US" sz="2800" dirty="0"/>
              <a:t>Old model: did not discuss center of gravity</a:t>
            </a:r>
          </a:p>
          <a:p>
            <a:pPr lvl="1"/>
            <a:r>
              <a:rPr lang="en-US" sz="2800" dirty="0"/>
              <a:t>Updated model: 0.1 km/ </a:t>
            </a:r>
            <a:r>
              <a:rPr lang="en-US" sz="2800" dirty="0" err="1"/>
              <a:t>yr</a:t>
            </a:r>
            <a:r>
              <a:rPr lang="en-US" sz="2800" dirty="0"/>
              <a:t> SOUTH and 0.6 km/ </a:t>
            </a:r>
            <a:r>
              <a:rPr lang="en-US" sz="2800" dirty="0" err="1"/>
              <a:t>yr</a:t>
            </a:r>
            <a:r>
              <a:rPr lang="en-US" sz="2800" dirty="0"/>
              <a:t> WEST overall, 1.8 km/ </a:t>
            </a:r>
            <a:r>
              <a:rPr lang="en-US" sz="2800" dirty="0" err="1"/>
              <a:t>yr</a:t>
            </a:r>
            <a:r>
              <a:rPr lang="en-US" sz="2800" dirty="0"/>
              <a:t> north and 1.9 km/ </a:t>
            </a:r>
            <a:r>
              <a:rPr lang="en-US" sz="2800" dirty="0" err="1"/>
              <a:t>yr</a:t>
            </a:r>
            <a:r>
              <a:rPr lang="en-US" sz="2800" dirty="0"/>
              <a:t> east for US strata, 0.8 km/ </a:t>
            </a:r>
            <a:r>
              <a:rPr lang="en-US" sz="2800" dirty="0" err="1"/>
              <a:t>yr</a:t>
            </a:r>
            <a:r>
              <a:rPr lang="en-US" sz="2800" dirty="0"/>
              <a:t> SOUTH and 1.4 km/ </a:t>
            </a:r>
            <a:r>
              <a:rPr lang="en-US" sz="2800" dirty="0" err="1"/>
              <a:t>yr</a:t>
            </a:r>
            <a:r>
              <a:rPr lang="en-US" sz="2800" dirty="0"/>
              <a:t> WEST for Canadian strata.</a:t>
            </a:r>
          </a:p>
          <a:p>
            <a:r>
              <a:rPr lang="en-US" sz="3200" dirty="0"/>
              <a:t>Ecological meaning</a:t>
            </a:r>
          </a:p>
          <a:p>
            <a:pPr lvl="1"/>
            <a:r>
              <a:rPr lang="en-US" sz="2800" dirty="0"/>
              <a:t>From the joint (combined strata) model, looks like a few distinct eras here: move northeast from 2002-2009ish, stagnation 2010-2012, rapid jump northeast in 2013, move southwest 2014-present.</a:t>
            </a:r>
          </a:p>
          <a:p>
            <a:pPr lvl="1"/>
            <a:r>
              <a:rPr lang="en-US" sz="2800" dirty="0"/>
              <a:t>Historically, NS coast and shallows around the Northeast Channel (Georges and Brown Banks) have been the most productive areas. The southwestward shift of COG since 2014 is driven by increased estimated abundance on the Georges Side.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331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of growth and progress&#10;&#10;Description automatically generated with medium confidence">
            <a:extLst>
              <a:ext uri="{FF2B5EF4-FFF2-40B4-BE49-F238E27FC236}">
                <a16:creationId xmlns:a16="http://schemas.microsoft.com/office/drawing/2014/main" id="{28ECA3BD-6F25-D9AB-5951-06B10F54C1F0}"/>
              </a:ext>
            </a:extLst>
          </p:cNvPr>
          <p:cNvPicPr>
            <a:picLocks noChangeAspect="1"/>
          </p:cNvPicPr>
          <p:nvPr/>
        </p:nvPicPr>
        <p:blipFill rotWithShape="1">
          <a:blip r:embed="rId3"/>
          <a:srcRect b="2920"/>
          <a:stretch/>
        </p:blipFill>
        <p:spPr>
          <a:xfrm>
            <a:off x="1636121" y="1085115"/>
            <a:ext cx="8919758" cy="5772885"/>
          </a:xfrm>
          <a:prstGeom prst="rect">
            <a:avLst/>
          </a:prstGeom>
        </p:spPr>
      </p:pic>
    </p:spTree>
    <p:extLst>
      <p:ext uri="{BB962C8B-B14F-4D97-AF65-F5344CB8AC3E}">
        <p14:creationId xmlns:p14="http://schemas.microsoft.com/office/powerpoint/2010/main" val="2328657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graph of a number of years&#10;&#10;Description automatically generated with medium confidence">
            <a:extLst>
              <a:ext uri="{FF2B5EF4-FFF2-40B4-BE49-F238E27FC236}">
                <a16:creationId xmlns:a16="http://schemas.microsoft.com/office/drawing/2014/main" id="{671963B0-9091-B78D-0844-5E7843C33EF2}"/>
              </a:ext>
            </a:extLst>
          </p:cNvPr>
          <p:cNvPicPr>
            <a:picLocks noChangeAspect="1"/>
          </p:cNvPicPr>
          <p:nvPr/>
        </p:nvPicPr>
        <p:blipFill rotWithShape="1">
          <a:blip r:embed="rId3"/>
          <a:srcRect b="2920"/>
          <a:stretch/>
        </p:blipFill>
        <p:spPr>
          <a:xfrm>
            <a:off x="1636121" y="1085115"/>
            <a:ext cx="8919758" cy="5772885"/>
          </a:xfrm>
          <a:prstGeom prst="rect">
            <a:avLst/>
          </a:prstGeom>
        </p:spPr>
      </p:pic>
    </p:spTree>
    <p:extLst>
      <p:ext uri="{BB962C8B-B14F-4D97-AF65-F5344CB8AC3E}">
        <p14:creationId xmlns:p14="http://schemas.microsoft.com/office/powerpoint/2010/main" val="151657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Relative abundance index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sz="3200" dirty="0"/>
              <a:t>Range edges not addressed in previous models</a:t>
            </a:r>
          </a:p>
          <a:p>
            <a:r>
              <a:rPr lang="en-US" sz="3200" dirty="0"/>
              <a:t>Ecological meaning</a:t>
            </a:r>
          </a:p>
          <a:p>
            <a:pPr lvl="1"/>
            <a:r>
              <a:rPr lang="en-US" sz="2800" dirty="0"/>
              <a:t>0.05 quantile shifts north (2.9 km/ </a:t>
            </a:r>
            <a:r>
              <a:rPr lang="en-US" sz="2800" dirty="0" err="1"/>
              <a:t>yr</a:t>
            </a:r>
            <a:r>
              <a:rPr lang="en-US" sz="2800" dirty="0"/>
              <a:t>) and east (2.0 km/ </a:t>
            </a:r>
            <a:r>
              <a:rPr lang="en-US" sz="2800" dirty="0" err="1"/>
              <a:t>yr</a:t>
            </a:r>
            <a:r>
              <a:rPr lang="en-US" sz="2800" dirty="0"/>
              <a:t>). </a:t>
            </a:r>
          </a:p>
          <a:p>
            <a:pPr lvl="1"/>
            <a:r>
              <a:rPr lang="en-US" sz="2800" dirty="0"/>
              <a:t>0.5 quantile shifts SOUTH (0.9 km/</a:t>
            </a:r>
            <a:r>
              <a:rPr lang="en-US" sz="2800" dirty="0" err="1"/>
              <a:t>yr</a:t>
            </a:r>
            <a:r>
              <a:rPr lang="en-US" sz="2800" dirty="0"/>
              <a:t> ) and WEST (0.9 km/</a:t>
            </a:r>
            <a:r>
              <a:rPr lang="en-US" sz="2800" dirty="0" err="1"/>
              <a:t>yr</a:t>
            </a:r>
            <a:r>
              <a:rPr lang="en-US" sz="2800" dirty="0"/>
              <a:t>)</a:t>
            </a:r>
          </a:p>
          <a:p>
            <a:pPr lvl="1"/>
            <a:r>
              <a:rPr lang="en-US" sz="2800" dirty="0"/>
              <a:t>0.95 quantile is not super informative given artificial break conforming to spatial range of data provided by DFO. Tons more tuna in GSL not accounted for. But here, shows negligible change.</a:t>
            </a:r>
          </a:p>
          <a:p>
            <a:pPr lvl="1"/>
            <a:r>
              <a:rPr lang="en-GB" sz="2800" dirty="0"/>
              <a:t>Overall: slight compression at south edge, while </a:t>
            </a:r>
            <a:r>
              <a:rPr lang="en-US" sz="2800" dirty="0"/>
              <a:t>center</a:t>
            </a:r>
            <a:r>
              <a:rPr lang="en-GB" sz="2800" dirty="0"/>
              <a:t> of gravity and 0.5 quantile show shifts inshore and south.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4090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aph of different colored lines&#10;&#10;Description automatically generated">
            <a:extLst>
              <a:ext uri="{FF2B5EF4-FFF2-40B4-BE49-F238E27FC236}">
                <a16:creationId xmlns:a16="http://schemas.microsoft.com/office/drawing/2014/main" id="{C04EF8AD-E2D1-5614-B11C-04C19AE11468}"/>
              </a:ext>
            </a:extLst>
          </p:cNvPr>
          <p:cNvPicPr>
            <a:picLocks noChangeAspect="1"/>
          </p:cNvPicPr>
          <p:nvPr/>
        </p:nvPicPr>
        <p:blipFill>
          <a:blip r:embed="rId3"/>
          <a:stretch>
            <a:fillRect/>
          </a:stretch>
        </p:blipFill>
        <p:spPr>
          <a:xfrm>
            <a:off x="372320" y="1134319"/>
            <a:ext cx="11447360" cy="5723681"/>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Effective area occupied - strata</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325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Effective area occupied</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 graph showing the area occupied&#10;&#10;Description automatically generated">
            <a:extLst>
              <a:ext uri="{FF2B5EF4-FFF2-40B4-BE49-F238E27FC236}">
                <a16:creationId xmlns:a16="http://schemas.microsoft.com/office/drawing/2014/main" id="{19283D5D-5F0A-799B-632D-9A00D05AA4F6}"/>
              </a:ext>
            </a:extLst>
          </p:cNvPr>
          <p:cNvPicPr>
            <a:picLocks noChangeAspect="1"/>
          </p:cNvPicPr>
          <p:nvPr/>
        </p:nvPicPr>
        <p:blipFill>
          <a:blip r:embed="rId3"/>
          <a:stretch>
            <a:fillRect/>
          </a:stretch>
        </p:blipFill>
        <p:spPr>
          <a:xfrm>
            <a:off x="1045577" y="1337963"/>
            <a:ext cx="10100846" cy="5050424"/>
          </a:xfrm>
          <a:prstGeom prst="rect">
            <a:avLst/>
          </a:prstGeom>
        </p:spPr>
      </p:pic>
    </p:spTree>
    <p:extLst>
      <p:ext uri="{BB962C8B-B14F-4D97-AF65-F5344CB8AC3E}">
        <p14:creationId xmlns:p14="http://schemas.microsoft.com/office/powerpoint/2010/main" val="1558924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Effective area occupied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sz="3200" dirty="0"/>
              <a:t>Not addressed in previous model</a:t>
            </a:r>
          </a:p>
          <a:p>
            <a:endParaRPr lang="en-US" sz="3200" dirty="0"/>
          </a:p>
          <a:p>
            <a:r>
              <a:rPr lang="en-US" sz="3200" dirty="0"/>
              <a:t>Ecological meaning</a:t>
            </a:r>
          </a:p>
          <a:p>
            <a:pPr lvl="1"/>
            <a:r>
              <a:rPr lang="en-US" sz="2800" dirty="0"/>
              <a:t>Overall decrease in area occupied (average loss 612 </a:t>
            </a:r>
            <a:r>
              <a:rPr lang="en-US" sz="2800" dirty="0" err="1"/>
              <a:t>sqkm</a:t>
            </a:r>
            <a:r>
              <a:rPr lang="en-US" sz="2800" dirty="0"/>
              <a:t>/ </a:t>
            </a:r>
            <a:r>
              <a:rPr lang="en-US" sz="2800" dirty="0" err="1"/>
              <a:t>yr</a:t>
            </a:r>
            <a:r>
              <a:rPr lang="en-US" sz="2800" dirty="0"/>
              <a:t>)</a:t>
            </a:r>
          </a:p>
          <a:p>
            <a:pPr lvl="1"/>
            <a:r>
              <a:rPr lang="en-US" sz="2800" dirty="0"/>
              <a:t>Loss of habitat more pronounced in US stratum. Relatively stable in Canadian stratum.</a:t>
            </a:r>
          </a:p>
          <a:p>
            <a:pPr lvl="1"/>
            <a:r>
              <a:rPr lang="en-US" sz="2800" dirty="0"/>
              <a:t>Makes sense given northward creep of southern range end</a:t>
            </a:r>
          </a:p>
          <a:p>
            <a:pPr lvl="1"/>
            <a:r>
              <a:rPr lang="en-US" sz="2800" dirty="0"/>
              <a:t>Have seen some recovery since 2014, but we have not yet returned to area occupied estimated for 2002.</a:t>
            </a:r>
          </a:p>
          <a:p>
            <a:pPr lvl="1"/>
            <a:endParaRPr lang="en-US" sz="2800"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983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269945" y="191821"/>
            <a:ext cx="10888049" cy="636385"/>
          </a:xfrm>
        </p:spPr>
        <p:txBody>
          <a:bodyPr>
            <a:normAutofit fontScale="90000"/>
          </a:bodyPr>
          <a:lstStyle/>
          <a:p>
            <a:r>
              <a:rPr lang="en-US" sz="3200" dirty="0"/>
              <a:t>Density Covariate Marginal Effects – Presence/Absence</a:t>
            </a:r>
          </a:p>
        </p:txBody>
      </p:sp>
      <p:pic>
        <p:nvPicPr>
          <p:cNvPr id="6" name="Picture 5" descr="A diagram of different types of water&#10;&#10;Description automatically generated with medium confidence">
            <a:extLst>
              <a:ext uri="{FF2B5EF4-FFF2-40B4-BE49-F238E27FC236}">
                <a16:creationId xmlns:a16="http://schemas.microsoft.com/office/drawing/2014/main" id="{7C3CBAF0-F685-6207-A874-9532CA91AFAF}"/>
              </a:ext>
            </a:extLst>
          </p:cNvPr>
          <p:cNvPicPr>
            <a:picLocks noChangeAspect="1"/>
          </p:cNvPicPr>
          <p:nvPr/>
        </p:nvPicPr>
        <p:blipFill>
          <a:blip r:embed="rId3"/>
          <a:stretch>
            <a:fillRect/>
          </a:stretch>
        </p:blipFill>
        <p:spPr>
          <a:xfrm>
            <a:off x="415723" y="957038"/>
            <a:ext cx="11360555" cy="5680279"/>
          </a:xfrm>
          <a:prstGeom prst="rect">
            <a:avLst/>
          </a:prstGeom>
        </p:spPr>
      </p:pic>
    </p:spTree>
    <p:extLst>
      <p:ext uri="{BB962C8B-B14F-4D97-AF65-F5344CB8AC3E}">
        <p14:creationId xmlns:p14="http://schemas.microsoft.com/office/powerpoint/2010/main" val="675023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Description automatically generated with medium confidence">
            <a:extLst>
              <a:ext uri="{FF2B5EF4-FFF2-40B4-BE49-F238E27FC236}">
                <a16:creationId xmlns:a16="http://schemas.microsoft.com/office/drawing/2014/main" id="{71347782-0C9E-0AF2-613C-7B2CC17234B3}"/>
              </a:ext>
            </a:extLst>
          </p:cNvPr>
          <p:cNvPicPr>
            <a:picLocks noChangeAspect="1"/>
          </p:cNvPicPr>
          <p:nvPr/>
        </p:nvPicPr>
        <p:blipFill>
          <a:blip r:embed="rId3"/>
          <a:stretch>
            <a:fillRect/>
          </a:stretch>
        </p:blipFill>
        <p:spPr>
          <a:xfrm>
            <a:off x="415722" y="957038"/>
            <a:ext cx="11360555" cy="5680279"/>
          </a:xfrm>
          <a:prstGeom prst="rect">
            <a:avLst/>
          </a:prstGeom>
        </p:spPr>
      </p:pic>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269945" y="191821"/>
            <a:ext cx="10888049" cy="636385"/>
          </a:xfrm>
        </p:spPr>
        <p:txBody>
          <a:bodyPr>
            <a:normAutofit fontScale="90000"/>
          </a:bodyPr>
          <a:lstStyle/>
          <a:p>
            <a:r>
              <a:rPr lang="en-US" sz="3200" dirty="0"/>
              <a:t>Density Covariate Marginal Effects – Positive catch rate</a:t>
            </a:r>
          </a:p>
        </p:txBody>
      </p:sp>
    </p:spTree>
    <p:extLst>
      <p:ext uri="{BB962C8B-B14F-4D97-AF65-F5344CB8AC3E}">
        <p14:creationId xmlns:p14="http://schemas.microsoft.com/office/powerpoint/2010/main" val="2234716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4C0C034-9453-D944-8ECA-796B5FB313E6}"/>
              </a:ext>
            </a:extLst>
          </p:cNvPr>
          <p:cNvGrpSpPr/>
          <p:nvPr/>
        </p:nvGrpSpPr>
        <p:grpSpPr>
          <a:xfrm>
            <a:off x="6034728" y="591870"/>
            <a:ext cx="6149261" cy="5674260"/>
            <a:chOff x="6034728" y="591870"/>
            <a:chExt cx="6149261" cy="5674260"/>
          </a:xfrm>
        </p:grpSpPr>
        <p:pic>
          <p:nvPicPr>
            <p:cNvPr id="6" name="Picture 5" descr="A map of the gulf of maine&#10;&#10;Description automatically generated">
              <a:extLst>
                <a:ext uri="{FF2B5EF4-FFF2-40B4-BE49-F238E27FC236}">
                  <a16:creationId xmlns:a16="http://schemas.microsoft.com/office/drawing/2014/main" id="{32DDC913-20E5-90AF-0780-9721B1AC33CA}"/>
                </a:ext>
              </a:extLst>
            </p:cNvPr>
            <p:cNvPicPr>
              <a:picLocks noChangeAspect="1"/>
            </p:cNvPicPr>
            <p:nvPr/>
          </p:nvPicPr>
          <p:blipFill rotWithShape="1">
            <a:blip r:embed="rId3"/>
            <a:srcRect l="19078" r="19078"/>
            <a:stretch/>
          </p:blipFill>
          <p:spPr>
            <a:xfrm>
              <a:off x="6034728" y="591870"/>
              <a:ext cx="6149261" cy="5674260"/>
            </a:xfrm>
            <a:prstGeom prst="rect">
              <a:avLst/>
            </a:prstGeom>
          </p:spPr>
        </p:pic>
        <p:sp>
          <p:nvSpPr>
            <p:cNvPr id="9" name="Rectangle 8">
              <a:extLst>
                <a:ext uri="{FF2B5EF4-FFF2-40B4-BE49-F238E27FC236}">
                  <a16:creationId xmlns:a16="http://schemas.microsoft.com/office/drawing/2014/main" id="{1F7949F5-CB44-EB2D-E610-FA039CC46682}"/>
                </a:ext>
              </a:extLst>
            </p:cNvPr>
            <p:cNvSpPr/>
            <p:nvPr/>
          </p:nvSpPr>
          <p:spPr>
            <a:xfrm>
              <a:off x="8971280" y="3780898"/>
              <a:ext cx="518160" cy="4497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53AB1D-3081-AB68-F837-6A4B641680F2}"/>
                </a:ext>
              </a:extLst>
            </p:cNvPr>
            <p:cNvSpPr/>
            <p:nvPr/>
          </p:nvSpPr>
          <p:spPr>
            <a:xfrm>
              <a:off x="9123680" y="3161854"/>
              <a:ext cx="518160" cy="4497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Model structuring – domains</a:t>
            </a:r>
          </a:p>
        </p:txBody>
      </p:sp>
      <p:pic>
        <p:nvPicPr>
          <p:cNvPr id="7" name="Picture 6" descr="A map of the north atlantic ocean&#10;&#10;Description automatically generated">
            <a:extLst>
              <a:ext uri="{FF2B5EF4-FFF2-40B4-BE49-F238E27FC236}">
                <a16:creationId xmlns:a16="http://schemas.microsoft.com/office/drawing/2014/main" id="{51F72E18-BF85-7873-EA49-1E10B611A627}"/>
              </a:ext>
            </a:extLst>
          </p:cNvPr>
          <p:cNvPicPr>
            <a:picLocks noChangeAspect="1"/>
          </p:cNvPicPr>
          <p:nvPr/>
        </p:nvPicPr>
        <p:blipFill>
          <a:blip r:embed="rId4"/>
          <a:stretch>
            <a:fillRect/>
          </a:stretch>
        </p:blipFill>
        <p:spPr>
          <a:xfrm>
            <a:off x="403366" y="957038"/>
            <a:ext cx="5236007" cy="5162408"/>
          </a:xfrm>
          <a:prstGeom prst="rect">
            <a:avLst/>
          </a:prstGeom>
        </p:spPr>
      </p:pic>
      <p:sp>
        <p:nvSpPr>
          <p:cNvPr id="8" name="TextBox 7">
            <a:extLst>
              <a:ext uri="{FF2B5EF4-FFF2-40B4-BE49-F238E27FC236}">
                <a16:creationId xmlns:a16="http://schemas.microsoft.com/office/drawing/2014/main" id="{1EF99FCE-4384-1C0E-77DA-B47791A42EC1}"/>
              </a:ext>
            </a:extLst>
          </p:cNvPr>
          <p:cNvSpPr txBox="1"/>
          <p:nvPr/>
        </p:nvSpPr>
        <p:spPr>
          <a:xfrm>
            <a:off x="2575477" y="6081404"/>
            <a:ext cx="768159" cy="584775"/>
          </a:xfrm>
          <a:prstGeom prst="rect">
            <a:avLst/>
          </a:prstGeom>
          <a:noFill/>
        </p:spPr>
        <p:txBody>
          <a:bodyPr wrap="none" rtlCol="0">
            <a:spAutoFit/>
          </a:bodyPr>
          <a:lstStyle/>
          <a:p>
            <a:r>
              <a:rPr lang="en-US" sz="3200" dirty="0"/>
              <a:t>Old</a:t>
            </a:r>
            <a:endParaRPr lang="en-US" dirty="0"/>
          </a:p>
        </p:txBody>
      </p:sp>
      <p:sp>
        <p:nvSpPr>
          <p:cNvPr id="12" name="TextBox 11">
            <a:extLst>
              <a:ext uri="{FF2B5EF4-FFF2-40B4-BE49-F238E27FC236}">
                <a16:creationId xmlns:a16="http://schemas.microsoft.com/office/drawing/2014/main" id="{84991C14-ABB8-A8B3-340F-2765652D5393}"/>
              </a:ext>
            </a:extLst>
          </p:cNvPr>
          <p:cNvSpPr txBox="1"/>
          <p:nvPr/>
        </p:nvSpPr>
        <p:spPr>
          <a:xfrm>
            <a:off x="8555921" y="6196388"/>
            <a:ext cx="1627177" cy="584775"/>
          </a:xfrm>
          <a:prstGeom prst="rect">
            <a:avLst/>
          </a:prstGeom>
          <a:noFill/>
        </p:spPr>
        <p:txBody>
          <a:bodyPr wrap="none" rtlCol="0">
            <a:spAutoFit/>
          </a:bodyPr>
          <a:lstStyle/>
          <a:p>
            <a:r>
              <a:rPr lang="en-US" sz="3200" dirty="0"/>
              <a:t>Updated</a:t>
            </a:r>
            <a:endParaRPr lang="en-US" dirty="0"/>
          </a:p>
        </p:txBody>
      </p:sp>
      <p:sp>
        <p:nvSpPr>
          <p:cNvPr id="13" name="TextBox 12">
            <a:extLst>
              <a:ext uri="{FF2B5EF4-FFF2-40B4-BE49-F238E27FC236}">
                <a16:creationId xmlns:a16="http://schemas.microsoft.com/office/drawing/2014/main" id="{D9895005-27AC-E437-6114-28CF587096A5}"/>
              </a:ext>
            </a:extLst>
          </p:cNvPr>
          <p:cNvSpPr txBox="1"/>
          <p:nvPr/>
        </p:nvSpPr>
        <p:spPr>
          <a:xfrm>
            <a:off x="3001617" y="5059017"/>
            <a:ext cx="1297150" cy="369332"/>
          </a:xfrm>
          <a:prstGeom prst="rect">
            <a:avLst/>
          </a:prstGeom>
          <a:noFill/>
        </p:spPr>
        <p:txBody>
          <a:bodyPr wrap="none" rtlCol="0">
            <a:spAutoFit/>
          </a:bodyPr>
          <a:lstStyle/>
          <a:p>
            <a:r>
              <a:rPr lang="en-US" dirty="0"/>
              <a:t>1993 - 2020</a:t>
            </a:r>
          </a:p>
        </p:txBody>
      </p:sp>
      <p:sp>
        <p:nvSpPr>
          <p:cNvPr id="14" name="TextBox 13">
            <a:extLst>
              <a:ext uri="{FF2B5EF4-FFF2-40B4-BE49-F238E27FC236}">
                <a16:creationId xmlns:a16="http://schemas.microsoft.com/office/drawing/2014/main" id="{962B74B1-DCDC-08CF-E397-2AC2DD805AAA}"/>
              </a:ext>
            </a:extLst>
          </p:cNvPr>
          <p:cNvSpPr txBox="1"/>
          <p:nvPr/>
        </p:nvSpPr>
        <p:spPr>
          <a:xfrm>
            <a:off x="8541808" y="5063713"/>
            <a:ext cx="1297150" cy="369332"/>
          </a:xfrm>
          <a:prstGeom prst="rect">
            <a:avLst/>
          </a:prstGeom>
          <a:noFill/>
        </p:spPr>
        <p:txBody>
          <a:bodyPr wrap="none" rtlCol="0">
            <a:spAutoFit/>
          </a:bodyPr>
          <a:lstStyle/>
          <a:p>
            <a:r>
              <a:rPr lang="en-US" dirty="0"/>
              <a:t>2002 - 2022</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3C56EA7C-6BC2-326C-2E01-3FD05D253808}"/>
                  </a:ext>
                </a:extLst>
              </p14:cNvPr>
              <p14:cNvContentPartPr/>
              <p14:nvPr/>
            </p14:nvContentPartPr>
            <p14:xfrm>
              <a:off x="9329175" y="2196960"/>
              <a:ext cx="49320" cy="70560"/>
            </p14:xfrm>
          </p:contentPart>
        </mc:Choice>
        <mc:Fallback xmlns="">
          <p:pic>
            <p:nvPicPr>
              <p:cNvPr id="11" name="Ink 10">
                <a:extLst>
                  <a:ext uri="{FF2B5EF4-FFF2-40B4-BE49-F238E27FC236}">
                    <a16:creationId xmlns:a16="http://schemas.microsoft.com/office/drawing/2014/main" id="{3C56EA7C-6BC2-326C-2E01-3FD05D253808}"/>
                  </a:ext>
                </a:extLst>
              </p:cNvPr>
              <p:cNvPicPr/>
              <p:nvPr/>
            </p:nvPicPr>
            <p:blipFill>
              <a:blip r:embed="rId6"/>
              <a:stretch>
                <a:fillRect/>
              </a:stretch>
            </p:blipFill>
            <p:spPr>
              <a:xfrm>
                <a:off x="9324855" y="2192640"/>
                <a:ext cx="57960" cy="79200"/>
              </a:xfrm>
              <a:prstGeom prst="rect">
                <a:avLst/>
              </a:prstGeom>
            </p:spPr>
          </p:pic>
        </mc:Fallback>
      </mc:AlternateContent>
    </p:spTree>
    <p:extLst>
      <p:ext uri="{BB962C8B-B14F-4D97-AF65-F5344CB8AC3E}">
        <p14:creationId xmlns:p14="http://schemas.microsoft.com/office/powerpoint/2010/main" val="2407293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marginal effects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sz="3200" dirty="0"/>
              <a:t>Marginal effects not assessed in previous model (new feature)</a:t>
            </a:r>
          </a:p>
          <a:p>
            <a:r>
              <a:rPr lang="en-US" sz="3200" dirty="0"/>
              <a:t>Ecological meaning</a:t>
            </a:r>
          </a:p>
          <a:p>
            <a:pPr lvl="1"/>
            <a:r>
              <a:rPr lang="en-US" sz="2800" dirty="0"/>
              <a:t>High SST translates to low probability of encounter, but weirdly also high positive catch rate. So, they probably won’t be around, but if they are you’ll see a lot of them.</a:t>
            </a:r>
          </a:p>
          <a:p>
            <a:pPr lvl="1"/>
            <a:r>
              <a:rPr lang="en-US" sz="2800" dirty="0"/>
              <a:t>AMO has a little more of an effect here than the US only model, with increasing strength of positive phase increasing encounter. No real effect on positive catch rate.</a:t>
            </a:r>
          </a:p>
          <a:p>
            <a:pPr lvl="1"/>
            <a:r>
              <a:rPr lang="en-US" sz="2800" dirty="0"/>
              <a:t>Depth is difficult to assess. Majority of the data are in waters less than 200m deep. There are many outliers up to 1200m. Relationship indicates increased presence with depth, but declining positive catch after around 400m.</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1904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pic>
        <p:nvPicPr>
          <p:cNvPr id="7" name="Picture 6" descr="A graph showing the growth of a model&#10;&#10;Description automatically generated with medium confidence">
            <a:extLst>
              <a:ext uri="{FF2B5EF4-FFF2-40B4-BE49-F238E27FC236}">
                <a16:creationId xmlns:a16="http://schemas.microsoft.com/office/drawing/2014/main" id="{37B27CDC-67A0-C07F-9CCA-CDC6D68CBB74}"/>
              </a:ext>
            </a:extLst>
          </p:cNvPr>
          <p:cNvPicPr>
            <a:picLocks noChangeAspect="1"/>
          </p:cNvPicPr>
          <p:nvPr/>
        </p:nvPicPr>
        <p:blipFill>
          <a:blip r:embed="rId3"/>
          <a:stretch>
            <a:fillRect/>
          </a:stretch>
        </p:blipFill>
        <p:spPr>
          <a:xfrm>
            <a:off x="356681" y="1118681"/>
            <a:ext cx="11478637" cy="5739319"/>
          </a:xfrm>
          <a:prstGeom prst="rect">
            <a:avLst/>
          </a:prstGeom>
        </p:spPr>
      </p:pic>
    </p:spTree>
    <p:extLst>
      <p:ext uri="{BB962C8B-B14F-4D97-AF65-F5344CB8AC3E}">
        <p14:creationId xmlns:p14="http://schemas.microsoft.com/office/powerpoint/2010/main" val="2011119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showing the growth of a company&#10;&#10;Description automatically generated with medium confidence">
            <a:extLst>
              <a:ext uri="{FF2B5EF4-FFF2-40B4-BE49-F238E27FC236}">
                <a16:creationId xmlns:a16="http://schemas.microsoft.com/office/drawing/2014/main" id="{BB61B519-AEB9-4B65-147B-183AB0D8097C}"/>
              </a:ext>
            </a:extLst>
          </p:cNvPr>
          <p:cNvPicPr>
            <a:picLocks noChangeAspect="1"/>
          </p:cNvPicPr>
          <p:nvPr/>
        </p:nvPicPr>
        <p:blipFill>
          <a:blip r:embed="rId3"/>
          <a:stretch>
            <a:fillRect/>
          </a:stretch>
        </p:blipFill>
        <p:spPr>
          <a:xfrm>
            <a:off x="356681" y="1118680"/>
            <a:ext cx="11478639" cy="5739320"/>
          </a:xfrm>
          <a:prstGeom prst="rect">
            <a:avLst/>
          </a:prstGeom>
        </p:spPr>
      </p:pic>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spTree>
    <p:extLst>
      <p:ext uri="{BB962C8B-B14F-4D97-AF65-F5344CB8AC3E}">
        <p14:creationId xmlns:p14="http://schemas.microsoft.com/office/powerpoint/2010/main" val="2736564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Relative explanatory power of covariates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sz="3200" dirty="0"/>
              <a:t>Model comparison</a:t>
            </a:r>
          </a:p>
          <a:p>
            <a:pPr lvl="1"/>
            <a:r>
              <a:rPr lang="en-US" sz="2800" dirty="0"/>
              <a:t>Previous model only discusses covariate selection through lens of model selection via AIC. Ends up dropping all but SST.</a:t>
            </a:r>
          </a:p>
          <a:p>
            <a:pPr lvl="1"/>
            <a:endParaRPr lang="en-US" sz="2800" dirty="0"/>
          </a:p>
          <a:p>
            <a:r>
              <a:rPr lang="en-US" sz="3200" dirty="0"/>
              <a:t>Ecological meaning</a:t>
            </a:r>
          </a:p>
          <a:p>
            <a:pPr lvl="1"/>
            <a:r>
              <a:rPr lang="en-US" sz="2800" dirty="0"/>
              <a:t>Honestly all pretty close together</a:t>
            </a:r>
          </a:p>
          <a:p>
            <a:pPr lvl="1"/>
            <a:r>
              <a:rPr lang="en-US" sz="2800" dirty="0"/>
              <a:t>SST only model residuals have lowest sum of squared errors, indicating it is the closest to the model with all covariates. </a:t>
            </a:r>
          </a:p>
          <a:p>
            <a:pPr lvl="1"/>
            <a:r>
              <a:rPr lang="en-US" sz="2800" dirty="0"/>
              <a:t>AMO only model worse than the no covariate model at matching northing trends (not for easting though)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523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sz="2400" dirty="0"/>
              <a:t>Comparison</a:t>
            </a:r>
          </a:p>
          <a:p>
            <a:pPr lvl="1"/>
            <a:r>
              <a:rPr lang="en-US" sz="1800" dirty="0"/>
              <a:t>Old and new models hard to compare because little spatial output for old model.</a:t>
            </a:r>
          </a:p>
          <a:p>
            <a:r>
              <a:rPr lang="en-US" sz="2400" dirty="0"/>
              <a:t>Abundance</a:t>
            </a:r>
          </a:p>
          <a:p>
            <a:pPr lvl="1"/>
            <a:r>
              <a:rPr lang="en-US" sz="1800" dirty="0"/>
              <a:t>But again, they show similar indices of abundance.</a:t>
            </a:r>
          </a:p>
          <a:p>
            <a:r>
              <a:rPr lang="en-US" sz="2400" dirty="0"/>
              <a:t>Center of gravity</a:t>
            </a:r>
          </a:p>
          <a:p>
            <a:pPr lvl="1"/>
            <a:r>
              <a:rPr lang="en-US" sz="1800" dirty="0"/>
              <a:t>Noticeable northward shift 2002-2013, slow return to early 2000s center of gravity area.</a:t>
            </a:r>
          </a:p>
          <a:p>
            <a:pPr lvl="1"/>
            <a:r>
              <a:rPr lang="en-US" sz="1800" dirty="0"/>
              <a:t>Average annual center of gravity change is slight southwestward shift</a:t>
            </a:r>
          </a:p>
          <a:p>
            <a:r>
              <a:rPr lang="en-US" sz="2400" dirty="0"/>
              <a:t>Range shifts</a:t>
            </a:r>
          </a:p>
          <a:p>
            <a:pPr lvl="1"/>
            <a:r>
              <a:rPr lang="en-US" sz="1800" dirty="0"/>
              <a:t>Range edges and effective area occupied show habitat compression at southern edge.</a:t>
            </a:r>
          </a:p>
          <a:p>
            <a:r>
              <a:rPr lang="en-US" sz="2400" dirty="0"/>
              <a:t>Density covariates</a:t>
            </a:r>
          </a:p>
          <a:p>
            <a:pPr lvl="1"/>
            <a:r>
              <a:rPr lang="en-US" sz="1800" dirty="0"/>
              <a:t>Major driver is SST.</a:t>
            </a:r>
          </a:p>
          <a:p>
            <a:pPr lvl="1"/>
            <a:r>
              <a:rPr lang="en-US" sz="1800" dirty="0"/>
              <a:t>Canadian effort has shifted dramatically later into the year, which means average yearly SST encountered in the fishery hasn’t changed as much as seen in the more temporally-consistent American effort. But temperature in effort-heavy months (Sep-Nov) have increased.</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304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Tweaks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I’m open to suggestions on perhaps adding month as a catchability covariate or some other structure that accounts for the population shift South-North from June-December.</a:t>
            </a:r>
          </a:p>
          <a:p>
            <a:r>
              <a:rPr lang="en-US" dirty="0"/>
              <a:t>Other than that, not much else to accomplish on this one.</a:t>
            </a:r>
          </a:p>
          <a:p>
            <a:r>
              <a:rPr lang="en-US" dirty="0"/>
              <a:t>Turn on bias correction and yeehaw, let her rip</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897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46669-7914-E974-79FB-E176DE81B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FC63DA-5302-CD89-8FBC-2D246A111C5F}"/>
              </a:ext>
            </a:extLst>
          </p:cNvPr>
          <p:cNvSpPr>
            <a:spLocks noGrp="1"/>
          </p:cNvSpPr>
          <p:nvPr>
            <p:ph type="title"/>
          </p:nvPr>
        </p:nvSpPr>
        <p:spPr/>
        <p:txBody>
          <a:bodyPr/>
          <a:lstStyle/>
          <a:p>
            <a:r>
              <a:rPr lang="en-US" dirty="0"/>
              <a:t>Ending thoughts</a:t>
            </a:r>
          </a:p>
        </p:txBody>
      </p:sp>
      <p:sp>
        <p:nvSpPr>
          <p:cNvPr id="3" name="Content Placeholder 2">
            <a:extLst>
              <a:ext uri="{FF2B5EF4-FFF2-40B4-BE49-F238E27FC236}">
                <a16:creationId xmlns:a16="http://schemas.microsoft.com/office/drawing/2014/main" id="{CD27D078-447B-84FB-501C-B923041EEB1C}"/>
              </a:ext>
            </a:extLst>
          </p:cNvPr>
          <p:cNvSpPr>
            <a:spLocks noGrp="1"/>
          </p:cNvSpPr>
          <p:nvPr>
            <p:ph idx="1"/>
          </p:nvPr>
        </p:nvSpPr>
        <p:spPr/>
        <p:txBody>
          <a:bodyPr>
            <a:normAutofit/>
          </a:bodyPr>
          <a:lstStyle/>
          <a:p>
            <a:endParaRPr lang="en-US" dirty="0"/>
          </a:p>
          <a:p>
            <a:r>
              <a:rPr lang="en-US" dirty="0"/>
              <a:t>I think we’re at a stopping point. Last step is to turn on bias correction and let her rip on the HPC.</a:t>
            </a:r>
          </a:p>
          <a:p>
            <a:pPr marL="0" indent="0">
              <a:buNone/>
            </a:pPr>
            <a:endParaRPr lang="en-US" sz="1200" dirty="0"/>
          </a:p>
          <a:p>
            <a:r>
              <a:rPr lang="en-US" dirty="0"/>
              <a:t>Comparing the old and new models is a bit like apples and oranges. Too many changes in sample data inputs, covariate data inputs, model structure, model domains.</a:t>
            </a:r>
          </a:p>
          <a:p>
            <a:pPr marL="0" indent="0">
              <a:buNone/>
            </a:pPr>
            <a:endParaRPr lang="en-US" sz="1200" dirty="0"/>
          </a:p>
          <a:p>
            <a:r>
              <a:rPr lang="en-US" dirty="0"/>
              <a:t>That being said, joint indices look reasonable and tell a similar story to the old models– increasing joint abundance in the western Atlantic since 2014.</a:t>
            </a:r>
          </a:p>
        </p:txBody>
      </p:sp>
      <p:sp>
        <p:nvSpPr>
          <p:cNvPr id="4" name="Rectangle 3">
            <a:extLst>
              <a:ext uri="{FF2B5EF4-FFF2-40B4-BE49-F238E27FC236}">
                <a16:creationId xmlns:a16="http://schemas.microsoft.com/office/drawing/2014/main" id="{9E2B500D-C9BE-F50B-7DAD-8DDD1E97ACB8}"/>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950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3559704"/>
          </a:xfrm>
        </p:spPr>
        <p:txBody>
          <a:bodyPr anchor="ctr">
            <a:noAutofit/>
          </a:bodyPr>
          <a:lstStyle/>
          <a:p>
            <a:r>
              <a:rPr lang="en-US" sz="4800" dirty="0">
                <a:effectLst>
                  <a:outerShdw blurRad="38100" dist="38100" dir="2700000" algn="tl">
                    <a:srgbClr val="000000">
                      <a:alpha val="43137"/>
                    </a:srgbClr>
                  </a:outerShdw>
                </a:effectLst>
                <a:latin typeface="+mj-lt"/>
              </a:rPr>
              <a:t>BONUS SECTIONS</a:t>
            </a:r>
            <a:br>
              <a:rPr lang="en-US" sz="4800" dirty="0">
                <a:effectLst>
                  <a:outerShdw blurRad="38100" dist="38100" dir="2700000" algn="tl">
                    <a:srgbClr val="000000">
                      <a:alpha val="43137"/>
                    </a:srgbClr>
                  </a:outerShdw>
                </a:effectLst>
                <a:latin typeface="+mj-lt"/>
              </a:rPr>
            </a:br>
            <a:br>
              <a:rPr lang="en-US" sz="4800" dirty="0">
                <a:effectLst>
                  <a:outerShdw blurRad="38100" dist="38100" dir="2700000" algn="tl">
                    <a:srgbClr val="000000">
                      <a:alpha val="43137"/>
                    </a:srgbClr>
                  </a:outerShdw>
                </a:effectLst>
                <a:latin typeface="+mj-lt"/>
              </a:rPr>
            </a:br>
            <a:r>
              <a:rPr lang="en-US" sz="4400" dirty="0">
                <a:effectLst>
                  <a:outerShdw blurRad="38100" dist="38100" dir="2700000" algn="tl">
                    <a:srgbClr val="000000">
                      <a:alpha val="43137"/>
                    </a:srgbClr>
                  </a:outerShdw>
                </a:effectLst>
                <a:latin typeface="+mj-lt"/>
              </a:rPr>
              <a:t>Probably too much detail for anyone but me.</a:t>
            </a:r>
            <a:br>
              <a:rPr lang="en-US" sz="4400" dirty="0">
                <a:effectLst>
                  <a:outerShdw blurRad="38100" dist="38100" dir="2700000" algn="tl">
                    <a:srgbClr val="000000">
                      <a:alpha val="43137"/>
                    </a:srgbClr>
                  </a:outerShdw>
                </a:effectLst>
                <a:latin typeface="+mj-lt"/>
              </a:rPr>
            </a:br>
            <a:r>
              <a:rPr lang="en-US" sz="4400" dirty="0">
                <a:effectLst>
                  <a:outerShdw blurRad="38100" dist="38100" dir="2700000" algn="tl">
                    <a:srgbClr val="000000">
                      <a:alpha val="43137"/>
                    </a:srgbClr>
                  </a:outerShdw>
                </a:effectLst>
                <a:latin typeface="+mj-lt"/>
              </a:rPr>
              <a:t>Lots of background info and justifications.</a:t>
            </a:r>
            <a:endParaRPr lang="en-US" sz="48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757122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1224722" y="3131543"/>
            <a:ext cx="9742556" cy="594914"/>
          </a:xfrm>
        </p:spPr>
        <p:txBody>
          <a:bodyPr>
            <a:normAutofit/>
          </a:bodyPr>
          <a:lstStyle/>
          <a:p>
            <a:pPr algn="ctr"/>
            <a:r>
              <a:rPr lang="en-US" sz="3200" dirty="0"/>
              <a:t>Joint model structuring and input decisions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272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B230-6E0E-D86D-517A-078241C05F73}"/>
              </a:ext>
            </a:extLst>
          </p:cNvPr>
          <p:cNvSpPr>
            <a:spLocks noGrp="1"/>
          </p:cNvSpPr>
          <p:nvPr>
            <p:ph type="title"/>
          </p:nvPr>
        </p:nvSpPr>
        <p:spPr/>
        <p:txBody>
          <a:bodyPr/>
          <a:lstStyle/>
          <a:p>
            <a:r>
              <a:rPr lang="en-US" dirty="0"/>
              <a:t>Merging Canadian and US effort measures</a:t>
            </a:r>
          </a:p>
        </p:txBody>
      </p:sp>
      <p:sp>
        <p:nvSpPr>
          <p:cNvPr id="3" name="Content Placeholder 2">
            <a:extLst>
              <a:ext uri="{FF2B5EF4-FFF2-40B4-BE49-F238E27FC236}">
                <a16:creationId xmlns:a16="http://schemas.microsoft.com/office/drawing/2014/main" id="{019FF525-3E01-E816-FA0C-F60C5D23FE16}"/>
              </a:ext>
            </a:extLst>
          </p:cNvPr>
          <p:cNvSpPr>
            <a:spLocks noGrp="1"/>
          </p:cNvSpPr>
          <p:nvPr>
            <p:ph idx="1"/>
          </p:nvPr>
        </p:nvSpPr>
        <p:spPr/>
        <p:txBody>
          <a:bodyPr/>
          <a:lstStyle/>
          <a:p>
            <a:endParaRPr lang="en-US" dirty="0"/>
          </a:p>
          <a:p>
            <a:r>
              <a:rPr lang="en-US" dirty="0"/>
              <a:t>US models use fisher-reported time spent fishing as effort</a:t>
            </a:r>
          </a:p>
          <a:p>
            <a:r>
              <a:rPr lang="en-US" dirty="0"/>
              <a:t>Previous Canadian models used total time at sea as effort</a:t>
            </a:r>
          </a:p>
          <a:p>
            <a:pPr lvl="1"/>
            <a:r>
              <a:rPr lang="en-US" dirty="0"/>
              <a:t>Cannot mix units here; leads to “wash-out” effect on Canadian indices</a:t>
            </a:r>
          </a:p>
        </p:txBody>
      </p:sp>
      <p:pic>
        <p:nvPicPr>
          <p:cNvPr id="5" name="Picture 4" descr="A text on a white background&#10;&#10;Description automatically generated">
            <a:extLst>
              <a:ext uri="{FF2B5EF4-FFF2-40B4-BE49-F238E27FC236}">
                <a16:creationId xmlns:a16="http://schemas.microsoft.com/office/drawing/2014/main" id="{7EB2EA0A-94F0-492A-A1BE-434428D8F4BF}"/>
              </a:ext>
            </a:extLst>
          </p:cNvPr>
          <p:cNvPicPr>
            <a:picLocks noChangeAspect="1"/>
          </p:cNvPicPr>
          <p:nvPr/>
        </p:nvPicPr>
        <p:blipFill>
          <a:blip r:embed="rId3"/>
          <a:stretch>
            <a:fillRect/>
          </a:stretch>
        </p:blipFill>
        <p:spPr>
          <a:xfrm>
            <a:off x="743593" y="3092256"/>
            <a:ext cx="10691195" cy="2314589"/>
          </a:xfrm>
          <a:prstGeom prst="rect">
            <a:avLst/>
          </a:prstGeom>
        </p:spPr>
      </p:pic>
      <p:sp>
        <p:nvSpPr>
          <p:cNvPr id="6" name="TextBox 5">
            <a:extLst>
              <a:ext uri="{FF2B5EF4-FFF2-40B4-BE49-F238E27FC236}">
                <a16:creationId xmlns:a16="http://schemas.microsoft.com/office/drawing/2014/main" id="{F787DE60-1C1E-F870-0705-62DC83720793}"/>
              </a:ext>
            </a:extLst>
          </p:cNvPr>
          <p:cNvSpPr txBox="1"/>
          <p:nvPr/>
        </p:nvSpPr>
        <p:spPr>
          <a:xfrm>
            <a:off x="934278" y="5406845"/>
            <a:ext cx="10309827" cy="307777"/>
          </a:xfrm>
          <a:prstGeom prst="rect">
            <a:avLst/>
          </a:prstGeom>
          <a:noFill/>
        </p:spPr>
        <p:txBody>
          <a:bodyPr wrap="square" rtlCol="0">
            <a:spAutoFit/>
          </a:bodyPr>
          <a:lstStyle/>
          <a:p>
            <a:r>
              <a:rPr lang="en-US" sz="1400" dirty="0"/>
              <a:t>Hanke (2021): Updated indicators of relative abundance for bluefin tuna based on revised treatments of the Canadian fisheries data </a:t>
            </a:r>
          </a:p>
        </p:txBody>
      </p:sp>
      <p:sp>
        <p:nvSpPr>
          <p:cNvPr id="4" name="Rectangle 3">
            <a:extLst>
              <a:ext uri="{FF2B5EF4-FFF2-40B4-BE49-F238E27FC236}">
                <a16:creationId xmlns:a16="http://schemas.microsoft.com/office/drawing/2014/main" id="{E59A08C1-895C-9B4B-1BF1-7D01B6F817F1}"/>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38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data inputs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92500" lnSpcReduction="20000"/>
          </a:bodyPr>
          <a:lstStyle/>
          <a:p>
            <a:r>
              <a:rPr lang="en-US" dirty="0"/>
              <a:t>Data volume</a:t>
            </a:r>
          </a:p>
          <a:p>
            <a:pPr lvl="1"/>
            <a:r>
              <a:rPr lang="en-US" dirty="0"/>
              <a:t>Fishermen frequently name the bathymetric feature they fish on/near, and must state their vessel’s home state. Using these characteristics, I made assumptions about </a:t>
            </a:r>
            <a:r>
              <a:rPr lang="en-US" dirty="0" err="1"/>
              <a:t>lat-lon</a:t>
            </a:r>
            <a:r>
              <a:rPr lang="en-US" dirty="0"/>
              <a:t> coordinates of some fishing efforts that were previously missing spatial information.</a:t>
            </a:r>
          </a:p>
          <a:p>
            <a:pPr lvl="1"/>
            <a:r>
              <a:rPr lang="en-US" dirty="0"/>
              <a:t>Some guys gave LORAN coordinates originally! These were translated to </a:t>
            </a:r>
            <a:r>
              <a:rPr lang="en-US" dirty="0" err="1"/>
              <a:t>lat-lon</a:t>
            </a:r>
            <a:r>
              <a:rPr lang="en-US" dirty="0"/>
              <a:t>.</a:t>
            </a:r>
          </a:p>
          <a:p>
            <a:r>
              <a:rPr lang="en-US" dirty="0"/>
              <a:t>Number of fish caught = response</a:t>
            </a:r>
          </a:p>
          <a:p>
            <a:pPr lvl="1"/>
            <a:r>
              <a:rPr lang="en-US" dirty="0"/>
              <a:t>Do not have biomass information for every fish, must use abundance instead</a:t>
            </a:r>
          </a:p>
          <a:p>
            <a:r>
              <a:rPr lang="en-US" dirty="0"/>
              <a:t>Fishing hours (time spent explicitly fishing, not steaming) = effort</a:t>
            </a:r>
          </a:p>
          <a:p>
            <a:pPr lvl="1"/>
            <a:r>
              <a:rPr lang="en-US" dirty="0"/>
              <a:t>Do not have time spent at sea to match Canadian model, no way to estimate.</a:t>
            </a:r>
          </a:p>
          <a:p>
            <a:pPr lvl="1"/>
            <a:r>
              <a:rPr lang="en-US" dirty="0"/>
              <a:t>See section at end of this PPT for info how I converted Canadian time at sea to fishing hours in the joint model</a:t>
            </a:r>
          </a:p>
          <a:p>
            <a:r>
              <a:rPr lang="en-US" dirty="0"/>
              <a:t>Number of lines as catchability covariate for both linear predictors</a:t>
            </a:r>
          </a:p>
          <a:p>
            <a:pPr lvl="1"/>
            <a:r>
              <a:rPr lang="en-US" dirty="0"/>
              <a:t>Thinking that more lines in the water likely affects both likelihood of encountering fish AND the positive catch rate.</a:t>
            </a:r>
          </a:p>
          <a:p>
            <a:pPr lvl="1"/>
            <a:r>
              <a:rPr lang="en-US" dirty="0"/>
              <a:t>Have to remove like 12 samples that have missing # of lines data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28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Merging Canadian and US effort measures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92500"/>
          </a:bodyPr>
          <a:lstStyle/>
          <a:p>
            <a:endParaRPr lang="en-US" dirty="0"/>
          </a:p>
          <a:p>
            <a:r>
              <a:rPr lang="en-US" dirty="0"/>
              <a:t>Backtracked through original Canadian dataset and found fisher-provided measures of hours spent fishing</a:t>
            </a:r>
          </a:p>
          <a:p>
            <a:pPr lvl="1"/>
            <a:r>
              <a:rPr lang="en-US" dirty="0"/>
              <a:t>Issue: not every logbook report includes a valid fishing hours variable, many instances of 0 hours fishing reported with valid measurements of time at sea. So how did you catch any fish then, if you trotted out there and spent no time fishing?</a:t>
            </a:r>
          </a:p>
          <a:p>
            <a:pPr lvl="1"/>
            <a:r>
              <a:rPr lang="en-US" dirty="0"/>
              <a:t>Issue: Sosthene used hierarchical clustering to fix issues with reported time at sea, but did not adjust hours spent fishing (it isn’t his effort measure). I will have to fix this.</a:t>
            </a:r>
          </a:p>
          <a:p>
            <a:pPr lvl="1"/>
            <a:endParaRPr lang="en-US" dirty="0"/>
          </a:p>
          <a:p>
            <a:r>
              <a:rPr lang="en-US" dirty="0"/>
              <a:t>There are 3014 instances where time fishing is not reported. In another 2118 instances, fishing time is greater than or equal to reported time spent at sea. There are nearly 20,000 records in total.</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138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57DDA-4E75-9FA3-3D3C-D5D2D10862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04C8D-976A-EEF3-4145-E247E9F2DAAB}"/>
              </a:ext>
            </a:extLst>
          </p:cNvPr>
          <p:cNvSpPr>
            <a:spLocks noGrp="1"/>
          </p:cNvSpPr>
          <p:nvPr>
            <p:ph type="title"/>
          </p:nvPr>
        </p:nvSpPr>
        <p:spPr/>
        <p:txBody>
          <a:bodyPr/>
          <a:lstStyle/>
          <a:p>
            <a:r>
              <a:rPr lang="en-US" dirty="0"/>
              <a:t>Merging Canadian and US effort measures</a:t>
            </a:r>
          </a:p>
        </p:txBody>
      </p:sp>
      <p:sp>
        <p:nvSpPr>
          <p:cNvPr id="3" name="Content Placeholder 2">
            <a:extLst>
              <a:ext uri="{FF2B5EF4-FFF2-40B4-BE49-F238E27FC236}">
                <a16:creationId xmlns:a16="http://schemas.microsoft.com/office/drawing/2014/main" id="{B63E70D5-1B4B-9484-369A-4ABC3DE8E44A}"/>
              </a:ext>
            </a:extLst>
          </p:cNvPr>
          <p:cNvSpPr>
            <a:spLocks noGrp="1"/>
          </p:cNvSpPr>
          <p:nvPr>
            <p:ph idx="1"/>
          </p:nvPr>
        </p:nvSpPr>
        <p:spPr/>
        <p:txBody>
          <a:bodyPr>
            <a:normAutofit lnSpcReduction="10000"/>
          </a:bodyPr>
          <a:lstStyle/>
          <a:p>
            <a:endParaRPr lang="en-US" dirty="0"/>
          </a:p>
          <a:p>
            <a:r>
              <a:rPr lang="en-US" dirty="0"/>
              <a:t>Solution: modeled proportion of hours fishing to time at sea</a:t>
            </a:r>
          </a:p>
          <a:p>
            <a:pPr lvl="1"/>
            <a:r>
              <a:rPr lang="en-US" dirty="0"/>
              <a:t>Clustered by fleet, NAFO fishing subunit, port landed, year, and month. </a:t>
            </a:r>
          </a:p>
          <a:p>
            <a:pPr lvl="1"/>
            <a:r>
              <a:rPr lang="en-US" dirty="0"/>
              <a:t>If cluster had 4 or more reasonable reports of time spent fishing given time spent at sea (time fishing is less than time spent at sea), used kernel density estimation to calculate most probable proportion of time spent fishing to time spent at sea.</a:t>
            </a:r>
          </a:p>
          <a:p>
            <a:pPr lvl="1"/>
            <a:r>
              <a:rPr lang="en-US" dirty="0"/>
              <a:t>Then repeated the process dropping the month label. Finally, repeated the process dropping the year label. Idea is to keep clusters as similar as possible. Fixed 1183 values in the most precise cluster, another 412 after dropping the month label, and another 418 after dropping the year label.</a:t>
            </a:r>
          </a:p>
          <a:p>
            <a:pPr lvl="1"/>
            <a:r>
              <a:rPr lang="en-US" dirty="0"/>
              <a:t>Only had to remove 105 samples out of nearly 20,000- uncommon or unique combinations of fleet, fishing area, and port landed.</a:t>
            </a:r>
          </a:p>
        </p:txBody>
      </p:sp>
      <p:sp>
        <p:nvSpPr>
          <p:cNvPr id="4" name="Rectangle 3">
            <a:extLst>
              <a:ext uri="{FF2B5EF4-FFF2-40B4-BE49-F238E27FC236}">
                <a16:creationId xmlns:a16="http://schemas.microsoft.com/office/drawing/2014/main" id="{CF81319E-85EE-3940-615F-109DD71AD212}"/>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04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1224722" y="3131543"/>
            <a:ext cx="9742556" cy="594914"/>
          </a:xfrm>
        </p:spPr>
        <p:txBody>
          <a:bodyPr>
            <a:normAutofit fontScale="90000"/>
          </a:bodyPr>
          <a:lstStyle/>
          <a:p>
            <a:pPr algn="ctr"/>
            <a:r>
              <a:rPr lang="en-US" sz="3200" dirty="0"/>
              <a:t>Deciding on spatial domains and model structure for both joint and prey models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529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B230-6E0E-D86D-517A-078241C05F73}"/>
              </a:ext>
            </a:extLst>
          </p:cNvPr>
          <p:cNvSpPr>
            <a:spLocks noGrp="1"/>
          </p:cNvSpPr>
          <p:nvPr>
            <p:ph type="title"/>
          </p:nvPr>
        </p:nvSpPr>
        <p:spPr/>
        <p:txBody>
          <a:bodyPr/>
          <a:lstStyle/>
          <a:p>
            <a:r>
              <a:rPr lang="en-US" dirty="0"/>
              <a:t>Spatial domain and fleets</a:t>
            </a:r>
          </a:p>
        </p:txBody>
      </p:sp>
      <p:sp>
        <p:nvSpPr>
          <p:cNvPr id="3" name="Content Placeholder 2">
            <a:extLst>
              <a:ext uri="{FF2B5EF4-FFF2-40B4-BE49-F238E27FC236}">
                <a16:creationId xmlns:a16="http://schemas.microsoft.com/office/drawing/2014/main" id="{019FF525-3E01-E816-FA0C-F60C5D23FE16}"/>
              </a:ext>
            </a:extLst>
          </p:cNvPr>
          <p:cNvSpPr>
            <a:spLocks noGrp="1"/>
          </p:cNvSpPr>
          <p:nvPr>
            <p:ph idx="1"/>
          </p:nvPr>
        </p:nvSpPr>
        <p:spPr/>
        <p:txBody>
          <a:bodyPr>
            <a:normAutofit fontScale="92500"/>
          </a:bodyPr>
          <a:lstStyle/>
          <a:p>
            <a:endParaRPr lang="en-US" dirty="0"/>
          </a:p>
          <a:p>
            <a:r>
              <a:rPr lang="en-US" dirty="0"/>
              <a:t>Massive differences in US rec tuna, US comm prey, Canadian comm tuna fleet behaviors</a:t>
            </a:r>
          </a:p>
          <a:p>
            <a:pPr lvl="1"/>
            <a:r>
              <a:rPr lang="en-US" dirty="0"/>
              <a:t>Using Flag/Gear combo as a vessel effect for tuna models, in which random variation in catchability varies by Flag/Gear grouping.</a:t>
            </a:r>
            <a:endParaRPr lang="en-US" sz="1000" dirty="0"/>
          </a:p>
          <a:p>
            <a:r>
              <a:rPr lang="en-US" dirty="0"/>
              <a:t>Previously was using all EEZ waters, but this includes massive offshore areas with no sampling attempts for any of our fish of interest.</a:t>
            </a:r>
          </a:p>
          <a:p>
            <a:r>
              <a:rPr lang="en-US" dirty="0"/>
              <a:t>Prey and Joint spatial domain will be bound to NAFO areas 6B-4W (South to North), coast to continental shelf + 10km (Inshore to Offshore). </a:t>
            </a:r>
          </a:p>
          <a:p>
            <a:pPr lvl="1"/>
            <a:r>
              <a:rPr lang="en-US" dirty="0"/>
              <a:t>Unable to run US only tuna model for entire US continental shelf. Will discuss later.</a:t>
            </a:r>
          </a:p>
          <a:p>
            <a:pPr lvl="1"/>
            <a:r>
              <a:rPr lang="en-US" dirty="0"/>
              <a:t>23 American and 156 Canadian tuna samples are excluded from the joint model as being too far from the continental shelf edge or outside NAFO areas.</a:t>
            </a:r>
          </a:p>
        </p:txBody>
      </p:sp>
      <p:sp>
        <p:nvSpPr>
          <p:cNvPr id="4" name="Rectangle 3">
            <a:extLst>
              <a:ext uri="{FF2B5EF4-FFF2-40B4-BE49-F238E27FC236}">
                <a16:creationId xmlns:a16="http://schemas.microsoft.com/office/drawing/2014/main" id="{836D4166-86E5-21CE-1665-C12978BE99B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752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3BF3-517D-2F97-EB02-78ED7BB85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40209-9B73-01C9-321C-15079512D473}"/>
              </a:ext>
            </a:extLst>
          </p:cNvPr>
          <p:cNvSpPr>
            <a:spLocks noGrp="1"/>
          </p:cNvSpPr>
          <p:nvPr>
            <p:ph type="title"/>
          </p:nvPr>
        </p:nvSpPr>
        <p:spPr/>
        <p:txBody>
          <a:bodyPr/>
          <a:lstStyle/>
          <a:p>
            <a:r>
              <a:rPr lang="en-US" dirty="0"/>
              <a:t>Joint spatial domain – Tuna</a:t>
            </a:r>
          </a:p>
        </p:txBody>
      </p:sp>
      <p:sp>
        <p:nvSpPr>
          <p:cNvPr id="4" name="Rectangle 3">
            <a:extLst>
              <a:ext uri="{FF2B5EF4-FFF2-40B4-BE49-F238E27FC236}">
                <a16:creationId xmlns:a16="http://schemas.microsoft.com/office/drawing/2014/main" id="{43A5D9B1-5258-8B87-E2DA-51EC1D5F0532}"/>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82B3C9-80BC-9A78-F0EC-0E23C951F83C}"/>
              </a:ext>
            </a:extLst>
          </p:cNvPr>
          <p:cNvPicPr>
            <a:picLocks noChangeAspect="1"/>
          </p:cNvPicPr>
          <p:nvPr/>
        </p:nvPicPr>
        <p:blipFill rotWithShape="1">
          <a:blip r:embed="rId3"/>
          <a:srcRect l="21750" r="22470"/>
          <a:stretch/>
        </p:blipFill>
        <p:spPr>
          <a:xfrm>
            <a:off x="369392" y="1075071"/>
            <a:ext cx="5181387" cy="5289507"/>
          </a:xfrm>
          <a:prstGeom prst="rect">
            <a:avLst/>
          </a:prstGeom>
        </p:spPr>
      </p:pic>
      <p:pic>
        <p:nvPicPr>
          <p:cNvPr id="9" name="Picture 8">
            <a:extLst>
              <a:ext uri="{FF2B5EF4-FFF2-40B4-BE49-F238E27FC236}">
                <a16:creationId xmlns:a16="http://schemas.microsoft.com/office/drawing/2014/main" id="{F7A7ED1F-B6DB-3339-0000-88774B0AD643}"/>
              </a:ext>
            </a:extLst>
          </p:cNvPr>
          <p:cNvPicPr>
            <a:picLocks noChangeAspect="1"/>
          </p:cNvPicPr>
          <p:nvPr/>
        </p:nvPicPr>
        <p:blipFill rotWithShape="1">
          <a:blip r:embed="rId4"/>
          <a:srcRect l="15542" r="16262"/>
          <a:stretch/>
        </p:blipFill>
        <p:spPr>
          <a:xfrm>
            <a:off x="5639025" y="1075070"/>
            <a:ext cx="6334664" cy="5289507"/>
          </a:xfrm>
          <a:prstGeom prst="rect">
            <a:avLst/>
          </a:prstGeom>
        </p:spPr>
      </p:pic>
    </p:spTree>
    <p:extLst>
      <p:ext uri="{BB962C8B-B14F-4D97-AF65-F5344CB8AC3E}">
        <p14:creationId xmlns:p14="http://schemas.microsoft.com/office/powerpoint/2010/main" val="3795175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65F3-1165-A1B2-0E60-477773406FA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F4DF84A-D246-1337-7454-1DD20E69D2ED}"/>
              </a:ext>
            </a:extLst>
          </p:cNvPr>
          <p:cNvPicPr>
            <a:picLocks noChangeAspect="1"/>
          </p:cNvPicPr>
          <p:nvPr/>
        </p:nvPicPr>
        <p:blipFill rotWithShape="1">
          <a:blip r:embed="rId3"/>
          <a:srcRect l="18592" r="19644"/>
          <a:stretch/>
        </p:blipFill>
        <p:spPr>
          <a:xfrm>
            <a:off x="430719" y="1075071"/>
            <a:ext cx="5616693" cy="5178422"/>
          </a:xfrm>
          <a:prstGeom prst="rect">
            <a:avLst/>
          </a:prstGeom>
        </p:spPr>
      </p:pic>
      <p:sp>
        <p:nvSpPr>
          <p:cNvPr id="2" name="Title 1">
            <a:extLst>
              <a:ext uri="{FF2B5EF4-FFF2-40B4-BE49-F238E27FC236}">
                <a16:creationId xmlns:a16="http://schemas.microsoft.com/office/drawing/2014/main" id="{EB44EBC4-6372-39C6-E694-B883C92C5D38}"/>
              </a:ext>
            </a:extLst>
          </p:cNvPr>
          <p:cNvSpPr>
            <a:spLocks noGrp="1"/>
          </p:cNvSpPr>
          <p:nvPr>
            <p:ph type="title"/>
          </p:nvPr>
        </p:nvSpPr>
        <p:spPr/>
        <p:txBody>
          <a:bodyPr/>
          <a:lstStyle/>
          <a:p>
            <a:r>
              <a:rPr lang="en-US" dirty="0"/>
              <a:t>Spatial domain – Prey</a:t>
            </a:r>
          </a:p>
        </p:txBody>
      </p:sp>
      <p:sp>
        <p:nvSpPr>
          <p:cNvPr id="4" name="Rectangle 3">
            <a:extLst>
              <a:ext uri="{FF2B5EF4-FFF2-40B4-BE49-F238E27FC236}">
                <a16:creationId xmlns:a16="http://schemas.microsoft.com/office/drawing/2014/main" id="{4E46CF02-F58E-26C0-1A2B-42F057536FA9}"/>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13131C0-3C71-2759-3962-7F7C96CB1837}"/>
              </a:ext>
            </a:extLst>
          </p:cNvPr>
          <p:cNvPicPr>
            <a:picLocks noChangeAspect="1"/>
          </p:cNvPicPr>
          <p:nvPr/>
        </p:nvPicPr>
        <p:blipFill rotWithShape="1">
          <a:blip r:embed="rId4"/>
          <a:srcRect l="21410" r="21786"/>
          <a:stretch/>
        </p:blipFill>
        <p:spPr>
          <a:xfrm>
            <a:off x="6144590" y="1075071"/>
            <a:ext cx="5225143" cy="5237994"/>
          </a:xfrm>
          <a:prstGeom prst="rect">
            <a:avLst/>
          </a:prstGeom>
        </p:spPr>
      </p:pic>
    </p:spTree>
    <p:extLst>
      <p:ext uri="{BB962C8B-B14F-4D97-AF65-F5344CB8AC3E}">
        <p14:creationId xmlns:p14="http://schemas.microsoft.com/office/powerpoint/2010/main" val="1265907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1224722" y="1776497"/>
            <a:ext cx="9742556" cy="3305006"/>
          </a:xfrm>
        </p:spPr>
        <p:txBody>
          <a:bodyPr anchor="ctr">
            <a:normAutofit/>
          </a:bodyPr>
          <a:lstStyle/>
          <a:p>
            <a:pPr algn="ctr"/>
            <a:r>
              <a:rPr lang="en-US" sz="3200" dirty="0"/>
              <a:t>BFT Prey VAST model</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143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4B3A-4309-6E3F-70F4-159476FCD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10473-5247-6C41-AEA6-78E4E3A068B7}"/>
              </a:ext>
            </a:extLst>
          </p:cNvPr>
          <p:cNvSpPr>
            <a:spLocks noGrp="1"/>
          </p:cNvSpPr>
          <p:nvPr>
            <p:ph type="title"/>
          </p:nvPr>
        </p:nvSpPr>
        <p:spPr/>
        <p:txBody>
          <a:bodyPr/>
          <a:lstStyle/>
          <a:p>
            <a:r>
              <a:rPr lang="en-US" dirty="0"/>
              <a:t>Data input decisions</a:t>
            </a:r>
          </a:p>
        </p:txBody>
      </p:sp>
      <p:sp>
        <p:nvSpPr>
          <p:cNvPr id="3" name="Content Placeholder 2">
            <a:extLst>
              <a:ext uri="{FF2B5EF4-FFF2-40B4-BE49-F238E27FC236}">
                <a16:creationId xmlns:a16="http://schemas.microsoft.com/office/drawing/2014/main" id="{29952F02-5766-5B0E-8B25-49FAF43A71E3}"/>
              </a:ext>
            </a:extLst>
          </p:cNvPr>
          <p:cNvSpPr>
            <a:spLocks noGrp="1"/>
          </p:cNvSpPr>
          <p:nvPr>
            <p:ph idx="1"/>
          </p:nvPr>
        </p:nvSpPr>
        <p:spPr/>
        <p:txBody>
          <a:bodyPr>
            <a:normAutofit fontScale="92500" lnSpcReduction="10000"/>
          </a:bodyPr>
          <a:lstStyle/>
          <a:p>
            <a:r>
              <a:rPr lang="en-US" dirty="0"/>
              <a:t>Prey spatial domain is US Continental Shelf + 10km (we lose maybe 5 samples that are more than 10km outside the continental shelf edge)</a:t>
            </a:r>
          </a:p>
          <a:p>
            <a:r>
              <a:rPr lang="en-US" dirty="0"/>
              <a:t>Full dataset includes many gear types and no measurements of effort</a:t>
            </a:r>
          </a:p>
          <a:p>
            <a:pPr lvl="1"/>
            <a:r>
              <a:rPr lang="en-US" dirty="0"/>
              <a:t>Without effort, was forced to choose one gear type. Went with otter trawls, as they are the most common gear across all three fishes. I know this is not likely data from directed fisheries– the forage fish are caught as bycatch. You’re not fishing smart if you’re looking for menhaden/ herring with a bottom trawl.</a:t>
            </a:r>
          </a:p>
          <a:p>
            <a:pPr lvl="1"/>
            <a:r>
              <a:rPr lang="en-US" dirty="0"/>
              <a:t>All samples assigned a unitless 1 effort value</a:t>
            </a:r>
          </a:p>
          <a:p>
            <a:r>
              <a:rPr lang="en-US" dirty="0"/>
              <a:t>Data can be modeled at monthly timestep and include category separations for herrings, mackerels, and menhaden. Later sum across fish types to get full prey field per month.</a:t>
            </a:r>
          </a:p>
          <a:p>
            <a:pPr lvl="1"/>
            <a:r>
              <a:rPr lang="en-US" dirty="0"/>
              <a:t>Each sampling event has a component for biomass of each prey group. Usually just one prey group is caught. This helps us add zeroes so the model has some contrast.</a:t>
            </a:r>
          </a:p>
        </p:txBody>
      </p:sp>
      <p:sp>
        <p:nvSpPr>
          <p:cNvPr id="4" name="Rectangle 3">
            <a:extLst>
              <a:ext uri="{FF2B5EF4-FFF2-40B4-BE49-F238E27FC236}">
                <a16:creationId xmlns:a16="http://schemas.microsoft.com/office/drawing/2014/main" id="{CFF2874D-4A96-873D-FB8B-01B9C14FE45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095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Model structuring decisions</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normAutofit fontScale="92500" lnSpcReduction="10000"/>
          </a:bodyPr>
          <a:lstStyle/>
          <a:p>
            <a:endParaRPr lang="en-US" dirty="0"/>
          </a:p>
          <a:p>
            <a:r>
              <a:rPr lang="en-US" dirty="0"/>
              <a:t>Data availability does not support fine-scale spatial heterogeneity modeling, similar to the tuna models.</a:t>
            </a:r>
          </a:p>
          <a:p>
            <a:r>
              <a:rPr lang="en-US" dirty="0"/>
              <a:t>No density covariates! Just flat-out capture data.</a:t>
            </a:r>
          </a:p>
          <a:p>
            <a:pPr lvl="1"/>
            <a:r>
              <a:rPr lang="en-US" dirty="0"/>
              <a:t>Don’t want to introduce collinearity by using the same density covariates in this model, which will be later nested WITHIN the US-only tuna model anyway.</a:t>
            </a:r>
          </a:p>
          <a:p>
            <a:r>
              <a:rPr lang="en-US" dirty="0" err="1"/>
              <a:t>Spatio</a:t>
            </a:r>
            <a:r>
              <a:rPr lang="en-US" dirty="0"/>
              <a:t>-temporal variation in the first linear predictor is a fixed random effect that follows an AR1 process</a:t>
            </a:r>
          </a:p>
          <a:p>
            <a:pPr lvl="1"/>
            <a:r>
              <a:rPr lang="en-US" dirty="0"/>
              <a:t>Variance is therefore estimated as fixed effects with a separate first-order autoregressive parameter for each category</a:t>
            </a:r>
          </a:p>
          <a:p>
            <a:pPr lvl="1"/>
            <a:r>
              <a:rPr lang="en-US" dirty="0"/>
              <a:t>These hyperparameters are copied to the second linear predictor. This makes sense, we must link presence/absence and abundance anyway because we have limited amount of data where fish were not captured.</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065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DE8E0-12C3-A110-7537-8286376B6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07740-DFD4-1AD1-C4D6-92D26EBE9C18}"/>
              </a:ext>
            </a:extLst>
          </p:cNvPr>
          <p:cNvSpPr>
            <a:spLocks noGrp="1"/>
          </p:cNvSpPr>
          <p:nvPr>
            <p:ph type="title"/>
          </p:nvPr>
        </p:nvSpPr>
        <p:spPr/>
        <p:txBody>
          <a:bodyPr/>
          <a:lstStyle/>
          <a:p>
            <a:r>
              <a:rPr lang="en-US" dirty="0"/>
              <a:t>Annual relative indices of abundance</a:t>
            </a:r>
          </a:p>
        </p:txBody>
      </p:sp>
      <p:sp>
        <p:nvSpPr>
          <p:cNvPr id="4" name="Rectangle 3">
            <a:extLst>
              <a:ext uri="{FF2B5EF4-FFF2-40B4-BE49-F238E27FC236}">
                <a16:creationId xmlns:a16="http://schemas.microsoft.com/office/drawing/2014/main" id="{14610F3D-6C27-9359-1151-BFAFB168C568}"/>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31B0C7-4847-1ED2-D1F6-2A7AF9B06924}"/>
              </a:ext>
            </a:extLst>
          </p:cNvPr>
          <p:cNvPicPr>
            <a:picLocks noChangeAspect="1"/>
          </p:cNvPicPr>
          <p:nvPr/>
        </p:nvPicPr>
        <p:blipFill>
          <a:blip r:embed="rId3"/>
          <a:stretch>
            <a:fillRect/>
          </a:stretch>
        </p:blipFill>
        <p:spPr>
          <a:xfrm>
            <a:off x="999521" y="1025024"/>
            <a:ext cx="10192957" cy="5653715"/>
          </a:xfrm>
          <a:prstGeom prst="rect">
            <a:avLst/>
          </a:prstGeom>
        </p:spPr>
      </p:pic>
    </p:spTree>
    <p:extLst>
      <p:ext uri="{BB962C8B-B14F-4D97-AF65-F5344CB8AC3E}">
        <p14:creationId xmlns:p14="http://schemas.microsoft.com/office/powerpoint/2010/main" val="36827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a:t>
            </a:r>
            <a:r>
              <a:rPr lang="en-US" dirty="0" err="1"/>
              <a:t>spatio</a:t>
            </a:r>
            <a:r>
              <a:rPr lang="en-US" dirty="0"/>
              <a:t>-temporal variation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No geometric anisotropy – fails to converge when turned on</a:t>
            </a:r>
          </a:p>
          <a:p>
            <a:pPr lvl="1"/>
            <a:r>
              <a:rPr lang="en-US" dirty="0"/>
              <a:t>Indicates equal rate of change across alongshore and offshore axes</a:t>
            </a:r>
          </a:p>
          <a:p>
            <a:pPr lvl="1"/>
            <a:r>
              <a:rPr lang="en-US" dirty="0"/>
              <a:t>Thinking this is caused by limited spatial extent covered by samples, curved nature of GOM coast, and/or highly migratory nature of the fish?</a:t>
            </a:r>
          </a:p>
          <a:p>
            <a:r>
              <a:rPr lang="en-US" dirty="0"/>
              <a:t>1</a:t>
            </a:r>
            <a:r>
              <a:rPr lang="en-US" baseline="30000" dirty="0"/>
              <a:t>st</a:t>
            </a:r>
            <a:r>
              <a:rPr lang="en-US" dirty="0"/>
              <a:t> linear predictor (presence/absence)</a:t>
            </a:r>
          </a:p>
          <a:p>
            <a:pPr lvl="1"/>
            <a:r>
              <a:rPr lang="en-US" dirty="0"/>
              <a:t>Prey, SST, AMO, bathymetry used as density covariates</a:t>
            </a:r>
          </a:p>
          <a:p>
            <a:pPr lvl="1"/>
            <a:r>
              <a:rPr lang="en-US" dirty="0"/>
              <a:t>NAO dropped (no noticeable effect)</a:t>
            </a:r>
          </a:p>
          <a:p>
            <a:pPr lvl="1"/>
            <a:r>
              <a:rPr lang="en-US" dirty="0"/>
              <a:t>Temporal structure (random walk) of spatiotemporal variance, fixed effects for each year’s intercept</a:t>
            </a:r>
          </a:p>
          <a:p>
            <a:r>
              <a:rPr lang="en-US" dirty="0"/>
              <a:t>2</a:t>
            </a:r>
            <a:r>
              <a:rPr lang="en-US" baseline="30000" dirty="0"/>
              <a:t>nd</a:t>
            </a:r>
            <a:r>
              <a:rPr lang="en-US" dirty="0"/>
              <a:t> linear predictor (positive catch)</a:t>
            </a:r>
          </a:p>
          <a:p>
            <a:pPr lvl="1"/>
            <a:r>
              <a:rPr lang="en-US" dirty="0"/>
              <a:t>No spatial or spatiotemporal variation (too few times where &gt;1 fish caught)</a:t>
            </a:r>
          </a:p>
          <a:p>
            <a:pPr lvl="1"/>
            <a:r>
              <a:rPr lang="en-US" dirty="0"/>
              <a:t>Temporal variation is a random effect independent for every year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628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DC08C-9913-548A-5F0E-038219B24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21480-DA21-865B-FCB7-A7C34A9BB215}"/>
              </a:ext>
            </a:extLst>
          </p:cNvPr>
          <p:cNvSpPr>
            <a:spLocks noGrp="1"/>
          </p:cNvSpPr>
          <p:nvPr>
            <p:ph type="title"/>
          </p:nvPr>
        </p:nvSpPr>
        <p:spPr/>
        <p:txBody>
          <a:bodyPr/>
          <a:lstStyle/>
          <a:p>
            <a:r>
              <a:rPr lang="en-US" dirty="0"/>
              <a:t>Distribution shifts</a:t>
            </a:r>
          </a:p>
        </p:txBody>
      </p:sp>
      <p:sp>
        <p:nvSpPr>
          <p:cNvPr id="4" name="Rectangle 3">
            <a:extLst>
              <a:ext uri="{FF2B5EF4-FFF2-40B4-BE49-F238E27FC236}">
                <a16:creationId xmlns:a16="http://schemas.microsoft.com/office/drawing/2014/main" id="{20E7991F-2F94-96E8-855B-0F644FE316D1}"/>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graph of a global graph&#10;&#10;Description automatically generated with medium confidence">
            <a:extLst>
              <a:ext uri="{FF2B5EF4-FFF2-40B4-BE49-F238E27FC236}">
                <a16:creationId xmlns:a16="http://schemas.microsoft.com/office/drawing/2014/main" id="{89DE8770-1CB8-6F08-ACE0-5C36BF473F5A}"/>
              </a:ext>
            </a:extLst>
          </p:cNvPr>
          <p:cNvPicPr>
            <a:picLocks noChangeAspect="1"/>
          </p:cNvPicPr>
          <p:nvPr/>
        </p:nvPicPr>
        <p:blipFill rotWithShape="1">
          <a:blip r:embed="rId3"/>
          <a:srcRect l="1161" t="2401" r="1474" b="1975"/>
          <a:stretch/>
        </p:blipFill>
        <p:spPr>
          <a:xfrm>
            <a:off x="2467236" y="957038"/>
            <a:ext cx="7257527" cy="5702276"/>
          </a:xfrm>
          <a:prstGeom prst="rect">
            <a:avLst/>
          </a:prstGeom>
        </p:spPr>
      </p:pic>
    </p:spTree>
    <p:extLst>
      <p:ext uri="{BB962C8B-B14F-4D97-AF65-F5344CB8AC3E}">
        <p14:creationId xmlns:p14="http://schemas.microsoft.com/office/powerpoint/2010/main" val="3516032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0314-1926-39B1-6BB9-8D8BF3617A1B}"/>
            </a:ext>
          </a:extLst>
        </p:cNvPr>
        <p:cNvGrpSpPr/>
        <p:nvPr/>
      </p:nvGrpSpPr>
      <p:grpSpPr>
        <a:xfrm>
          <a:off x="0" y="0"/>
          <a:ext cx="0" cy="0"/>
          <a:chOff x="0" y="0"/>
          <a:chExt cx="0" cy="0"/>
        </a:xfrm>
      </p:grpSpPr>
      <p:pic>
        <p:nvPicPr>
          <p:cNvPr id="10" name="Picture 9" descr="A graph of the global warming&#10;&#10;Description automatically generated with medium confidence">
            <a:extLst>
              <a:ext uri="{FF2B5EF4-FFF2-40B4-BE49-F238E27FC236}">
                <a16:creationId xmlns:a16="http://schemas.microsoft.com/office/drawing/2014/main" id="{837CCB32-C462-9C90-2D7D-672F875E4E88}"/>
              </a:ext>
            </a:extLst>
          </p:cNvPr>
          <p:cNvPicPr>
            <a:picLocks noChangeAspect="1"/>
          </p:cNvPicPr>
          <p:nvPr/>
        </p:nvPicPr>
        <p:blipFill rotWithShape="1">
          <a:blip r:embed="rId3"/>
          <a:srcRect l="1532" t="2187" r="1749" b="2187"/>
          <a:stretch/>
        </p:blipFill>
        <p:spPr>
          <a:xfrm>
            <a:off x="2491330" y="957036"/>
            <a:ext cx="7209338" cy="5702278"/>
          </a:xfrm>
          <a:prstGeom prst="rect">
            <a:avLst/>
          </a:prstGeom>
        </p:spPr>
      </p:pic>
      <p:sp>
        <p:nvSpPr>
          <p:cNvPr id="2" name="Title 1">
            <a:extLst>
              <a:ext uri="{FF2B5EF4-FFF2-40B4-BE49-F238E27FC236}">
                <a16:creationId xmlns:a16="http://schemas.microsoft.com/office/drawing/2014/main" id="{38459D23-4490-A597-9E4F-11B8CF5CCEA4}"/>
              </a:ext>
            </a:extLst>
          </p:cNvPr>
          <p:cNvSpPr>
            <a:spLocks noGrp="1"/>
          </p:cNvSpPr>
          <p:nvPr>
            <p:ph type="title"/>
          </p:nvPr>
        </p:nvSpPr>
        <p:spPr/>
        <p:txBody>
          <a:bodyPr/>
          <a:lstStyle/>
          <a:p>
            <a:r>
              <a:rPr lang="en-US" dirty="0"/>
              <a:t>Distribution shifts</a:t>
            </a:r>
          </a:p>
        </p:txBody>
      </p:sp>
      <p:sp>
        <p:nvSpPr>
          <p:cNvPr id="4" name="Rectangle 3">
            <a:extLst>
              <a:ext uri="{FF2B5EF4-FFF2-40B4-BE49-F238E27FC236}">
                <a16:creationId xmlns:a16="http://schemas.microsoft.com/office/drawing/2014/main" id="{DD6D9D86-CAF1-0284-08CB-54B55555648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919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83C92-7F24-2B7F-6307-8C689A26FC35}"/>
            </a:ext>
          </a:extLst>
        </p:cNvPr>
        <p:cNvGrpSpPr/>
        <p:nvPr/>
      </p:nvGrpSpPr>
      <p:grpSpPr>
        <a:xfrm>
          <a:off x="0" y="0"/>
          <a:ext cx="0" cy="0"/>
          <a:chOff x="0" y="0"/>
          <a:chExt cx="0" cy="0"/>
        </a:xfrm>
      </p:grpSpPr>
      <p:pic>
        <p:nvPicPr>
          <p:cNvPr id="5" name="Picture 4" descr="A graph of the earth&#10;&#10;Description automatically generated with medium confidence">
            <a:extLst>
              <a:ext uri="{FF2B5EF4-FFF2-40B4-BE49-F238E27FC236}">
                <a16:creationId xmlns:a16="http://schemas.microsoft.com/office/drawing/2014/main" id="{334CD54D-6A09-1C90-5311-C778F8FA2C31}"/>
              </a:ext>
            </a:extLst>
          </p:cNvPr>
          <p:cNvPicPr>
            <a:picLocks noChangeAspect="1"/>
          </p:cNvPicPr>
          <p:nvPr/>
        </p:nvPicPr>
        <p:blipFill rotWithShape="1">
          <a:blip r:embed="rId3"/>
          <a:srcRect l="1766" t="2186" r="1516" b="2189"/>
          <a:stretch/>
        </p:blipFill>
        <p:spPr>
          <a:xfrm>
            <a:off x="2491330" y="957036"/>
            <a:ext cx="7209337" cy="5702277"/>
          </a:xfrm>
          <a:prstGeom prst="rect">
            <a:avLst/>
          </a:prstGeom>
        </p:spPr>
      </p:pic>
      <p:sp>
        <p:nvSpPr>
          <p:cNvPr id="2" name="Title 1">
            <a:extLst>
              <a:ext uri="{FF2B5EF4-FFF2-40B4-BE49-F238E27FC236}">
                <a16:creationId xmlns:a16="http://schemas.microsoft.com/office/drawing/2014/main" id="{D980812A-6088-98F9-CBFA-C9ACF4A58953}"/>
              </a:ext>
            </a:extLst>
          </p:cNvPr>
          <p:cNvSpPr>
            <a:spLocks noGrp="1"/>
          </p:cNvSpPr>
          <p:nvPr>
            <p:ph type="title"/>
          </p:nvPr>
        </p:nvSpPr>
        <p:spPr/>
        <p:txBody>
          <a:bodyPr/>
          <a:lstStyle/>
          <a:p>
            <a:r>
              <a:rPr lang="en-US" dirty="0"/>
              <a:t>Distribution shifts</a:t>
            </a:r>
          </a:p>
        </p:txBody>
      </p:sp>
      <p:sp>
        <p:nvSpPr>
          <p:cNvPr id="4" name="Rectangle 3">
            <a:extLst>
              <a:ext uri="{FF2B5EF4-FFF2-40B4-BE49-F238E27FC236}">
                <a16:creationId xmlns:a16="http://schemas.microsoft.com/office/drawing/2014/main" id="{36799D5C-25D8-9948-09E2-16FBF8D44500}"/>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836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Considerations and improvements</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lstStyle/>
          <a:p>
            <a:endParaRPr lang="en-US" dirty="0"/>
          </a:p>
          <a:p>
            <a:r>
              <a:rPr lang="en-US" dirty="0"/>
              <a:t>No observer data from June or July 2020, means we have to discard tuna trips in this time because there is no prey field data. Consider predicting or estimating prey spatial density in those months. </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8442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chor="ctr">
            <a:normAutofit/>
          </a:bodyPr>
          <a:lstStyle/>
          <a:p>
            <a:pPr algn="ctr"/>
            <a:r>
              <a:rPr lang="en-US" sz="3200" dirty="0"/>
              <a:t>Shifts in US Large BFT fishery </a:t>
            </a:r>
            <a:r>
              <a:rPr lang="en-US" sz="3200" dirty="0" err="1"/>
              <a:t>spatio</a:t>
            </a:r>
            <a:r>
              <a:rPr lang="en-US" sz="3200" dirty="0"/>
              <a:t>-temporal effort</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306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Temporal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with lines and dots&#10;&#10;Description automatically generated">
            <a:extLst>
              <a:ext uri="{FF2B5EF4-FFF2-40B4-BE49-F238E27FC236}">
                <a16:creationId xmlns:a16="http://schemas.microsoft.com/office/drawing/2014/main" id="{D92410F5-C803-41F1-10C8-C70D98B092DD}"/>
              </a:ext>
            </a:extLst>
          </p:cNvPr>
          <p:cNvPicPr>
            <a:picLocks noChangeAspect="1"/>
          </p:cNvPicPr>
          <p:nvPr/>
        </p:nvPicPr>
        <p:blipFill>
          <a:blip r:embed="rId3"/>
          <a:stretch>
            <a:fillRect/>
          </a:stretch>
        </p:blipFill>
        <p:spPr>
          <a:xfrm>
            <a:off x="774970" y="957038"/>
            <a:ext cx="10642060" cy="5801244"/>
          </a:xfrm>
          <a:prstGeom prst="rect">
            <a:avLst/>
          </a:prstGeom>
        </p:spPr>
      </p:pic>
    </p:spTree>
    <p:extLst>
      <p:ext uri="{BB962C8B-B14F-4D97-AF65-F5344CB8AC3E}">
        <p14:creationId xmlns:p14="http://schemas.microsoft.com/office/powerpoint/2010/main" val="2889321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Annual and monthly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A32623D-2166-E33F-FAC9-0C427140F5DA}"/>
              </a:ext>
            </a:extLst>
          </p:cNvPr>
          <p:cNvGrpSpPr/>
          <p:nvPr/>
        </p:nvGrpSpPr>
        <p:grpSpPr>
          <a:xfrm>
            <a:off x="2093067" y="917842"/>
            <a:ext cx="7673503" cy="5748337"/>
            <a:chOff x="2140084" y="1411220"/>
            <a:chExt cx="5398853" cy="4035560"/>
          </a:xfrm>
        </p:grpSpPr>
        <p:pic>
          <p:nvPicPr>
            <p:cNvPr id="15" name="Picture 14" descr="A map of the united kingdom&#10;&#10;Description automatically generated">
              <a:extLst>
                <a:ext uri="{FF2B5EF4-FFF2-40B4-BE49-F238E27FC236}">
                  <a16:creationId xmlns:a16="http://schemas.microsoft.com/office/drawing/2014/main" id="{46BFBC39-4652-5F04-BA07-03FD735D1A45}"/>
                </a:ext>
              </a:extLst>
            </p:cNvPr>
            <p:cNvPicPr>
              <a:picLocks noChangeAspect="1"/>
            </p:cNvPicPr>
            <p:nvPr/>
          </p:nvPicPr>
          <p:blipFill rotWithShape="1">
            <a:blip r:embed="rId3"/>
            <a:srcRect l="31096" r="29924"/>
            <a:stretch/>
          </p:blipFill>
          <p:spPr>
            <a:xfrm>
              <a:off x="4737370" y="1411220"/>
              <a:ext cx="2801567" cy="4035560"/>
            </a:xfrm>
            <a:prstGeom prst="rect">
              <a:avLst/>
            </a:prstGeom>
          </p:spPr>
        </p:pic>
        <p:pic>
          <p:nvPicPr>
            <p:cNvPr id="17" name="Picture 16" descr="A map of a country&#10;&#10;Description automatically generated">
              <a:extLst>
                <a:ext uri="{FF2B5EF4-FFF2-40B4-BE49-F238E27FC236}">
                  <a16:creationId xmlns:a16="http://schemas.microsoft.com/office/drawing/2014/main" id="{24274BF7-B6D6-6087-82E4-ECC1A9BEBAC1}"/>
                </a:ext>
              </a:extLst>
            </p:cNvPr>
            <p:cNvPicPr>
              <a:picLocks noChangeAspect="1"/>
            </p:cNvPicPr>
            <p:nvPr/>
          </p:nvPicPr>
          <p:blipFill rotWithShape="1">
            <a:blip r:embed="rId4"/>
            <a:srcRect l="31852" r="32011"/>
            <a:stretch/>
          </p:blipFill>
          <p:spPr>
            <a:xfrm>
              <a:off x="2140084" y="1411220"/>
              <a:ext cx="2597286" cy="4035560"/>
            </a:xfrm>
            <a:prstGeom prst="rect">
              <a:avLst/>
            </a:prstGeom>
          </p:spPr>
        </p:pic>
      </p:grpSp>
    </p:spTree>
    <p:extLst>
      <p:ext uri="{BB962C8B-B14F-4D97-AF65-F5344CB8AC3E}">
        <p14:creationId xmlns:p14="http://schemas.microsoft.com/office/powerpoint/2010/main" val="34883485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 collage of maps&#10;&#10;Description automatically generated">
            <a:extLst>
              <a:ext uri="{FF2B5EF4-FFF2-40B4-BE49-F238E27FC236}">
                <a16:creationId xmlns:a16="http://schemas.microsoft.com/office/drawing/2014/main" id="{778EEA12-AF63-E995-D23D-9AF7383E74CF}"/>
              </a:ext>
            </a:extLst>
          </p:cNvPr>
          <p:cNvPicPr>
            <a:picLocks noChangeAspect="1"/>
          </p:cNvPicPr>
          <p:nvPr/>
        </p:nvPicPr>
        <p:blipFill rotWithShape="1">
          <a:blip r:embed="rId3"/>
          <a:srcRect t="2797" b="52766"/>
          <a:stretch/>
        </p:blipFill>
        <p:spPr>
          <a:xfrm>
            <a:off x="1403767" y="1033287"/>
            <a:ext cx="9384465" cy="5396697"/>
          </a:xfrm>
          <a:prstGeom prst="rect">
            <a:avLst/>
          </a:prstGeom>
        </p:spPr>
      </p:pic>
      <p:pic>
        <p:nvPicPr>
          <p:cNvPr id="6" name="Picture 5" descr="A collage of maps&#10;&#10;Description automatically generated">
            <a:extLst>
              <a:ext uri="{FF2B5EF4-FFF2-40B4-BE49-F238E27FC236}">
                <a16:creationId xmlns:a16="http://schemas.microsoft.com/office/drawing/2014/main" id="{877FE3BD-5195-3BF6-8498-58AD02A89E13}"/>
              </a:ext>
            </a:extLst>
          </p:cNvPr>
          <p:cNvPicPr>
            <a:picLocks noChangeAspect="1"/>
          </p:cNvPicPr>
          <p:nvPr/>
        </p:nvPicPr>
        <p:blipFill rotWithShape="1">
          <a:blip r:embed="rId3"/>
          <a:srcRect l="42657" t="93655" r="36508" b="4182"/>
          <a:stretch/>
        </p:blipFill>
        <p:spPr>
          <a:xfrm>
            <a:off x="5118370" y="6534855"/>
            <a:ext cx="1955260" cy="262647"/>
          </a:xfrm>
          <a:prstGeom prst="rect">
            <a:avLst/>
          </a:prstGeom>
        </p:spPr>
      </p:pic>
    </p:spTree>
    <p:extLst>
      <p:ext uri="{BB962C8B-B14F-4D97-AF65-F5344CB8AC3E}">
        <p14:creationId xmlns:p14="http://schemas.microsoft.com/office/powerpoint/2010/main" val="26768638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 collage of maps&#10;&#10;Description automatically generated">
            <a:extLst>
              <a:ext uri="{FF2B5EF4-FFF2-40B4-BE49-F238E27FC236}">
                <a16:creationId xmlns:a16="http://schemas.microsoft.com/office/drawing/2014/main" id="{778EEA12-AF63-E995-D23D-9AF7383E74CF}"/>
              </a:ext>
            </a:extLst>
          </p:cNvPr>
          <p:cNvPicPr>
            <a:picLocks noChangeAspect="1"/>
          </p:cNvPicPr>
          <p:nvPr/>
        </p:nvPicPr>
        <p:blipFill rotWithShape="1">
          <a:blip r:embed="rId3"/>
          <a:srcRect t="46945" r="30582" b="7991"/>
          <a:stretch/>
        </p:blipFill>
        <p:spPr>
          <a:xfrm>
            <a:off x="2838726" y="957038"/>
            <a:ext cx="6514548" cy="5472946"/>
          </a:xfrm>
          <a:prstGeom prst="rect">
            <a:avLst/>
          </a:prstGeom>
        </p:spPr>
      </p:pic>
      <p:pic>
        <p:nvPicPr>
          <p:cNvPr id="3" name="Picture 2" descr="A collage of maps&#10;&#10;Description automatically generated">
            <a:extLst>
              <a:ext uri="{FF2B5EF4-FFF2-40B4-BE49-F238E27FC236}">
                <a16:creationId xmlns:a16="http://schemas.microsoft.com/office/drawing/2014/main" id="{914DB82C-3CF3-F3DB-9A8D-F91DA94565BC}"/>
              </a:ext>
            </a:extLst>
          </p:cNvPr>
          <p:cNvPicPr>
            <a:picLocks noChangeAspect="1"/>
          </p:cNvPicPr>
          <p:nvPr/>
        </p:nvPicPr>
        <p:blipFill rotWithShape="1">
          <a:blip r:embed="rId3"/>
          <a:srcRect l="42657" t="93655" r="36508" b="4182"/>
          <a:stretch/>
        </p:blipFill>
        <p:spPr>
          <a:xfrm>
            <a:off x="5118370" y="6534855"/>
            <a:ext cx="1955260" cy="262647"/>
          </a:xfrm>
          <a:prstGeom prst="rect">
            <a:avLst/>
          </a:prstGeom>
        </p:spPr>
      </p:pic>
    </p:spTree>
    <p:extLst>
      <p:ext uri="{BB962C8B-B14F-4D97-AF65-F5344CB8AC3E}">
        <p14:creationId xmlns:p14="http://schemas.microsoft.com/office/powerpoint/2010/main" val="626186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What does this mean for the modeling</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lstStyle/>
          <a:p>
            <a:r>
              <a:rPr lang="en-US" dirty="0"/>
              <a:t>Fishery-dependent data is hard to work with!</a:t>
            </a:r>
          </a:p>
          <a:p>
            <a:r>
              <a:rPr lang="en-US" dirty="0" err="1"/>
              <a:t>Spatio</a:t>
            </a:r>
            <a:r>
              <a:rPr lang="en-US" dirty="0"/>
              <a:t>-temporal shifts in effort distribution and intensity have the potential to be “unseen hands” affecting time series of abundance, center of gravity, etc.</a:t>
            </a:r>
          </a:p>
          <a:p>
            <a:r>
              <a:rPr lang="en-US" dirty="0"/>
              <a:t>This is hard to account for in the US-only model, as most attempts to put any kind of temporal correlation structure on </a:t>
            </a:r>
            <a:r>
              <a:rPr lang="en-US" dirty="0" err="1"/>
              <a:t>spatio</a:t>
            </a:r>
            <a:r>
              <a:rPr lang="en-US" dirty="0"/>
              <a:t>-temporal effects caused the model to fail</a:t>
            </a:r>
          </a:p>
          <a:p>
            <a:r>
              <a:rPr lang="en-US" dirty="0"/>
              <a:t>As is, </a:t>
            </a:r>
            <a:r>
              <a:rPr lang="en-US" dirty="0" err="1"/>
              <a:t>spatio</a:t>
            </a:r>
            <a:r>
              <a:rPr lang="en-US" dirty="0"/>
              <a:t>-temporal variation for the first linear predictor is treated as a random effect with a random walk, rather than entirely independent between years. Hopefully this ameliorates the issue.</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1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Gaussian Markov Random Fields (“</a:t>
            </a:r>
            <a:r>
              <a:rPr lang="en-US" dirty="0" err="1"/>
              <a:t>fine_scale</a:t>
            </a:r>
            <a:r>
              <a:rPr lang="en-US" dirty="0"/>
              <a:t>”)</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lnSpcReduction="10000"/>
          </a:bodyPr>
          <a:lstStyle/>
          <a:p>
            <a:r>
              <a:rPr lang="en-US" dirty="0"/>
              <a:t>GMRFs allow for spatial heterogeneity at a finer scale than the knot spacing in the model</a:t>
            </a:r>
          </a:p>
          <a:p>
            <a:pPr marL="0" indent="0">
              <a:buNone/>
            </a:pPr>
            <a:endParaRPr lang="en-US" sz="1400" dirty="0"/>
          </a:p>
          <a:p>
            <a:r>
              <a:rPr lang="en-US" dirty="0"/>
              <a:t>Difficulty getting this to work, only converges if spatial and </a:t>
            </a:r>
            <a:r>
              <a:rPr lang="en-US" dirty="0" err="1"/>
              <a:t>spatio</a:t>
            </a:r>
            <a:r>
              <a:rPr lang="en-US" dirty="0"/>
              <a:t>-temporal variation are turned off for second linear predictor (positive catch rate)</a:t>
            </a:r>
          </a:p>
          <a:p>
            <a:pPr lvl="1"/>
            <a:r>
              <a:rPr lang="en-US" dirty="0"/>
              <a:t>Also only works when </a:t>
            </a:r>
            <a:r>
              <a:rPr lang="en-US" dirty="0" err="1"/>
              <a:t>df</a:t>
            </a:r>
            <a:r>
              <a:rPr lang="en-US" dirty="0"/>
              <a:t>&gt;=5 in natural spline habitat formulas (more on this later)</a:t>
            </a:r>
          </a:p>
          <a:p>
            <a:pPr marL="0" indent="0">
              <a:buNone/>
            </a:pPr>
            <a:endParaRPr lang="en-US" sz="1400" dirty="0"/>
          </a:p>
          <a:p>
            <a:r>
              <a:rPr lang="en-US" dirty="0"/>
              <a:t>Which means spatial and </a:t>
            </a:r>
            <a:r>
              <a:rPr lang="en-US" dirty="0" err="1"/>
              <a:t>spatio</a:t>
            </a:r>
            <a:r>
              <a:rPr lang="en-US" dirty="0"/>
              <a:t>-temporal variation in positive catch rate are driven by density covariates and temporal variation. There’s some residual variability from covariates we haven’t explicitly modeled that we can’t implicitly “soak up” anymore.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475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chor="ctr">
            <a:normAutofit/>
          </a:bodyPr>
          <a:lstStyle/>
          <a:p>
            <a:pPr algn="ctr"/>
            <a:r>
              <a:rPr lang="en-US" sz="3200" dirty="0"/>
              <a:t>Shifts in Canadian “Large” BFT fishery </a:t>
            </a:r>
            <a:r>
              <a:rPr lang="en-US" sz="3200" dirty="0" err="1"/>
              <a:t>spatio</a:t>
            </a:r>
            <a:r>
              <a:rPr lang="en-US" sz="3200" dirty="0"/>
              <a:t>-temporal effort</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45872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5" name="Picture 4" descr="A graph of a number of fish&#10;&#10;Description automatically generated">
            <a:extLst>
              <a:ext uri="{FF2B5EF4-FFF2-40B4-BE49-F238E27FC236}">
                <a16:creationId xmlns:a16="http://schemas.microsoft.com/office/drawing/2014/main" id="{F57D313E-9408-3942-0FFF-04AE487D7F19}"/>
              </a:ext>
            </a:extLst>
          </p:cNvPr>
          <p:cNvPicPr>
            <a:picLocks noChangeAspect="1"/>
          </p:cNvPicPr>
          <p:nvPr/>
        </p:nvPicPr>
        <p:blipFill>
          <a:blip r:embed="rId3"/>
          <a:stretch>
            <a:fillRect/>
          </a:stretch>
        </p:blipFill>
        <p:spPr>
          <a:xfrm>
            <a:off x="774970" y="828205"/>
            <a:ext cx="10642060" cy="5975439"/>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Temporal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26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Annual and monthly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2E5C79D-994E-2B7E-588C-F521D301706F}"/>
              </a:ext>
            </a:extLst>
          </p:cNvPr>
          <p:cNvGrpSpPr/>
          <p:nvPr/>
        </p:nvGrpSpPr>
        <p:grpSpPr>
          <a:xfrm>
            <a:off x="269946" y="917841"/>
            <a:ext cx="11455208" cy="5529257"/>
            <a:chOff x="269946" y="917842"/>
            <a:chExt cx="8380072" cy="4035560"/>
          </a:xfrm>
        </p:grpSpPr>
        <p:pic>
          <p:nvPicPr>
            <p:cNvPr id="5" name="Picture 4" descr="A map of the earth&#10;&#10;Description automatically generated">
              <a:extLst>
                <a:ext uri="{FF2B5EF4-FFF2-40B4-BE49-F238E27FC236}">
                  <a16:creationId xmlns:a16="http://schemas.microsoft.com/office/drawing/2014/main" id="{8F859448-95EC-B5E9-A1B5-8EC9735C3F66}"/>
                </a:ext>
              </a:extLst>
            </p:cNvPr>
            <p:cNvPicPr>
              <a:picLocks noChangeAspect="1"/>
            </p:cNvPicPr>
            <p:nvPr/>
          </p:nvPicPr>
          <p:blipFill rotWithShape="1">
            <a:blip r:embed="rId3"/>
            <a:srcRect l="20904" r="20797"/>
            <a:stretch/>
          </p:blipFill>
          <p:spPr>
            <a:xfrm>
              <a:off x="269946" y="917842"/>
              <a:ext cx="4190036" cy="4035560"/>
            </a:xfrm>
            <a:prstGeom prst="rect">
              <a:avLst/>
            </a:prstGeom>
          </p:spPr>
        </p:pic>
        <p:pic>
          <p:nvPicPr>
            <p:cNvPr id="7" name="Picture 6" descr="A map of the earth&#10;&#10;Description automatically generated">
              <a:extLst>
                <a:ext uri="{FF2B5EF4-FFF2-40B4-BE49-F238E27FC236}">
                  <a16:creationId xmlns:a16="http://schemas.microsoft.com/office/drawing/2014/main" id="{10836206-7B5C-F1FD-262C-866C9631EDB3}"/>
                </a:ext>
              </a:extLst>
            </p:cNvPr>
            <p:cNvPicPr>
              <a:picLocks noChangeAspect="1"/>
            </p:cNvPicPr>
            <p:nvPr/>
          </p:nvPicPr>
          <p:blipFill rotWithShape="1">
            <a:blip r:embed="rId4"/>
            <a:srcRect l="20904" r="20797"/>
            <a:stretch/>
          </p:blipFill>
          <p:spPr>
            <a:xfrm>
              <a:off x="4459982" y="917842"/>
              <a:ext cx="4190036" cy="4035560"/>
            </a:xfrm>
            <a:prstGeom prst="rect">
              <a:avLst/>
            </a:prstGeom>
          </p:spPr>
        </p:pic>
      </p:grpSp>
    </p:spTree>
    <p:extLst>
      <p:ext uri="{BB962C8B-B14F-4D97-AF65-F5344CB8AC3E}">
        <p14:creationId xmlns:p14="http://schemas.microsoft.com/office/powerpoint/2010/main" val="41182536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collage of maps&#10;&#10;Description automatically generated">
            <a:extLst>
              <a:ext uri="{FF2B5EF4-FFF2-40B4-BE49-F238E27FC236}">
                <a16:creationId xmlns:a16="http://schemas.microsoft.com/office/drawing/2014/main" id="{877FE3BD-5195-3BF6-8498-58AD02A89E13}"/>
              </a:ext>
            </a:extLst>
          </p:cNvPr>
          <p:cNvPicPr>
            <a:picLocks noChangeAspect="1"/>
          </p:cNvPicPr>
          <p:nvPr/>
        </p:nvPicPr>
        <p:blipFill rotWithShape="1">
          <a:blip r:embed="rId3"/>
          <a:srcRect l="42657" t="93655" r="36508" b="4182"/>
          <a:stretch/>
        </p:blipFill>
        <p:spPr>
          <a:xfrm>
            <a:off x="5118369" y="5711441"/>
            <a:ext cx="1955260" cy="262647"/>
          </a:xfrm>
          <a:prstGeom prst="rect">
            <a:avLst/>
          </a:prstGeom>
        </p:spPr>
      </p:pic>
      <p:pic>
        <p:nvPicPr>
          <p:cNvPr id="7" name="Picture 6" descr="A graph of a diagram&#10;&#10;Description automatically generated with medium confidence">
            <a:extLst>
              <a:ext uri="{FF2B5EF4-FFF2-40B4-BE49-F238E27FC236}">
                <a16:creationId xmlns:a16="http://schemas.microsoft.com/office/drawing/2014/main" id="{2D4462A4-8047-24AE-80DC-50B34B5E5822}"/>
              </a:ext>
            </a:extLst>
          </p:cNvPr>
          <p:cNvPicPr>
            <a:picLocks noChangeAspect="1"/>
          </p:cNvPicPr>
          <p:nvPr/>
        </p:nvPicPr>
        <p:blipFill rotWithShape="1">
          <a:blip r:embed="rId4"/>
          <a:srcRect t="21308" b="52743"/>
          <a:stretch/>
        </p:blipFill>
        <p:spPr>
          <a:xfrm>
            <a:off x="51280" y="1651619"/>
            <a:ext cx="12089439" cy="4059822"/>
          </a:xfrm>
          <a:prstGeom prst="rect">
            <a:avLst/>
          </a:prstGeom>
        </p:spPr>
      </p:pic>
    </p:spTree>
    <p:extLst>
      <p:ext uri="{BB962C8B-B14F-4D97-AF65-F5344CB8AC3E}">
        <p14:creationId xmlns:p14="http://schemas.microsoft.com/office/powerpoint/2010/main" val="17133213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collage of maps&#10;&#10;Description automatically generated">
            <a:extLst>
              <a:ext uri="{FF2B5EF4-FFF2-40B4-BE49-F238E27FC236}">
                <a16:creationId xmlns:a16="http://schemas.microsoft.com/office/drawing/2014/main" id="{877FE3BD-5195-3BF6-8498-58AD02A89E13}"/>
              </a:ext>
            </a:extLst>
          </p:cNvPr>
          <p:cNvPicPr>
            <a:picLocks noChangeAspect="1"/>
          </p:cNvPicPr>
          <p:nvPr/>
        </p:nvPicPr>
        <p:blipFill rotWithShape="1">
          <a:blip r:embed="rId3"/>
          <a:srcRect l="42657" t="93655" r="36508" b="4182"/>
          <a:stretch/>
        </p:blipFill>
        <p:spPr>
          <a:xfrm>
            <a:off x="5118369" y="5711441"/>
            <a:ext cx="1955260" cy="262647"/>
          </a:xfrm>
          <a:prstGeom prst="rect">
            <a:avLst/>
          </a:prstGeom>
        </p:spPr>
      </p:pic>
      <p:pic>
        <p:nvPicPr>
          <p:cNvPr id="7" name="Picture 6" descr="A graph of a diagram&#10;&#10;Description automatically generated with medium confidence">
            <a:extLst>
              <a:ext uri="{FF2B5EF4-FFF2-40B4-BE49-F238E27FC236}">
                <a16:creationId xmlns:a16="http://schemas.microsoft.com/office/drawing/2014/main" id="{2D4462A4-8047-24AE-80DC-50B34B5E5822}"/>
              </a:ext>
            </a:extLst>
          </p:cNvPr>
          <p:cNvPicPr>
            <a:picLocks noChangeAspect="1"/>
          </p:cNvPicPr>
          <p:nvPr/>
        </p:nvPicPr>
        <p:blipFill rotWithShape="1">
          <a:blip r:embed="rId4"/>
          <a:srcRect t="46928" b="26480"/>
          <a:stretch/>
        </p:blipFill>
        <p:spPr>
          <a:xfrm>
            <a:off x="51280" y="1551008"/>
            <a:ext cx="12089439" cy="4160433"/>
          </a:xfrm>
          <a:prstGeom prst="rect">
            <a:avLst/>
          </a:prstGeom>
        </p:spPr>
      </p:pic>
    </p:spTree>
    <p:extLst>
      <p:ext uri="{BB962C8B-B14F-4D97-AF65-F5344CB8AC3E}">
        <p14:creationId xmlns:p14="http://schemas.microsoft.com/office/powerpoint/2010/main" val="4205052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What does this mean for the modeling</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lstStyle/>
          <a:p>
            <a:r>
              <a:rPr lang="en-US" dirty="0"/>
              <a:t>The </a:t>
            </a:r>
            <a:r>
              <a:rPr lang="en-US" dirty="0" err="1"/>
              <a:t>spatio</a:t>
            </a:r>
            <a:r>
              <a:rPr lang="en-US" dirty="0"/>
              <a:t>-temporal changes in Canadian effort distribution and intensity are much more pronounced than the US changes</a:t>
            </a:r>
          </a:p>
          <a:p>
            <a:r>
              <a:rPr lang="en-US" dirty="0"/>
              <a:t>Thankfully, the joint model can support more sophisticated temporal correlation structures.</a:t>
            </a:r>
          </a:p>
          <a:p>
            <a:r>
              <a:rPr lang="en-US" dirty="0"/>
              <a:t>As is, the joint model treats </a:t>
            </a:r>
            <a:r>
              <a:rPr lang="en-US" dirty="0" err="1"/>
              <a:t>spatio</a:t>
            </a:r>
            <a:r>
              <a:rPr lang="en-US" dirty="0"/>
              <a:t>-temporal variation in each year as a random effect following an AR(1) process. </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412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chor="ctr">
            <a:normAutofit/>
          </a:bodyPr>
          <a:lstStyle/>
          <a:p>
            <a:pPr algn="ctr"/>
            <a:r>
              <a:rPr lang="en-US" sz="3200" dirty="0"/>
              <a:t>Failed US Only models and what I learned from them:</a:t>
            </a:r>
            <a:br>
              <a:rPr lang="en-US" sz="3200" dirty="0"/>
            </a:br>
            <a:br>
              <a:rPr lang="en-US" sz="3200" dirty="0"/>
            </a:br>
            <a:r>
              <a:rPr lang="en-US" sz="3200" dirty="0"/>
              <a:t>Justifications for current modeling decisions</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231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Majority of sampling in NAFO area 5Y (Gulf of Maine)</a:t>
            </a:r>
          </a:p>
          <a:p>
            <a:pPr lvl="1"/>
            <a:r>
              <a:rPr lang="en-US" dirty="0"/>
              <a:t>Just under 10k sampling events over entire US continental shelf. 8k of these are in the Gulf of Maine.</a:t>
            </a:r>
          </a:p>
          <a:p>
            <a:pPr lvl="1"/>
            <a:r>
              <a:rPr lang="en-US" dirty="0"/>
              <a:t>Efforts to run the US only model over various larger spatial domains fail. I tried all reasonable (spatially connected) combinations of NAFO areas and a few unique spatial domains that used a constant distance from shore as the outward edge.</a:t>
            </a:r>
          </a:p>
          <a:p>
            <a:pPr lvl="1"/>
            <a:r>
              <a:rPr lang="en-US" dirty="0"/>
              <a:t>End result: US only model with prey can only be run in Gulf of Maine, and even then results in EGOM are unreliable. I tried trimming this spatial extent to just west of -69°W, but this would not converge.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713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graph of different types of graphs&#10;&#10;Description automatically generated with medium confidence">
            <a:extLst>
              <a:ext uri="{FF2B5EF4-FFF2-40B4-BE49-F238E27FC236}">
                <a16:creationId xmlns:a16="http://schemas.microsoft.com/office/drawing/2014/main" id="{EFAABC26-D91C-8F96-A4E6-AFCB88C66FAB}"/>
              </a:ext>
            </a:extLst>
          </p:cNvPr>
          <p:cNvPicPr>
            <a:picLocks noChangeAspect="1"/>
          </p:cNvPicPr>
          <p:nvPr/>
        </p:nvPicPr>
        <p:blipFill>
          <a:blip r:embed="rId3"/>
          <a:stretch>
            <a:fillRect/>
          </a:stretch>
        </p:blipFill>
        <p:spPr>
          <a:xfrm>
            <a:off x="1244403" y="634226"/>
            <a:ext cx="9794817" cy="558954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13" name="TextBox 12">
            <a:extLst>
              <a:ext uri="{FF2B5EF4-FFF2-40B4-BE49-F238E27FC236}">
                <a16:creationId xmlns:a16="http://schemas.microsoft.com/office/drawing/2014/main" id="{510E9F05-B2CF-DB60-7925-6680A0595C46}"/>
              </a:ext>
            </a:extLst>
          </p:cNvPr>
          <p:cNvSpPr txBox="1"/>
          <p:nvPr/>
        </p:nvSpPr>
        <p:spPr>
          <a:xfrm>
            <a:off x="1910316" y="1431940"/>
            <a:ext cx="1375698" cy="369332"/>
          </a:xfrm>
          <a:prstGeom prst="rect">
            <a:avLst/>
          </a:prstGeom>
          <a:noFill/>
        </p:spPr>
        <p:txBody>
          <a:bodyPr wrap="none" rtlCol="0">
            <a:spAutoFit/>
          </a:bodyPr>
          <a:lstStyle/>
          <a:p>
            <a:r>
              <a:rPr lang="en-US" dirty="0"/>
              <a:t>54980 sq km</a:t>
            </a:r>
          </a:p>
        </p:txBody>
      </p:sp>
      <p:sp>
        <p:nvSpPr>
          <p:cNvPr id="15" name="TextBox 14">
            <a:extLst>
              <a:ext uri="{FF2B5EF4-FFF2-40B4-BE49-F238E27FC236}">
                <a16:creationId xmlns:a16="http://schemas.microsoft.com/office/drawing/2014/main" id="{C9C88DD3-EDBF-BE4B-4F1B-741680E4FDA2}"/>
              </a:ext>
            </a:extLst>
          </p:cNvPr>
          <p:cNvSpPr txBox="1"/>
          <p:nvPr/>
        </p:nvSpPr>
        <p:spPr>
          <a:xfrm>
            <a:off x="6474768" y="1431940"/>
            <a:ext cx="1375698" cy="369332"/>
          </a:xfrm>
          <a:prstGeom prst="rect">
            <a:avLst/>
          </a:prstGeom>
          <a:noFill/>
        </p:spPr>
        <p:txBody>
          <a:bodyPr wrap="none" rtlCol="0">
            <a:spAutoFit/>
          </a:bodyPr>
          <a:lstStyle/>
          <a:p>
            <a:r>
              <a:rPr lang="en-US" dirty="0"/>
              <a:t>65230 sq km</a:t>
            </a:r>
          </a:p>
        </p:txBody>
      </p:sp>
      <p:sp>
        <p:nvSpPr>
          <p:cNvPr id="16" name="TextBox 15">
            <a:extLst>
              <a:ext uri="{FF2B5EF4-FFF2-40B4-BE49-F238E27FC236}">
                <a16:creationId xmlns:a16="http://schemas.microsoft.com/office/drawing/2014/main" id="{D01ADAB7-6247-7C04-619B-B77F765ADEF9}"/>
              </a:ext>
            </a:extLst>
          </p:cNvPr>
          <p:cNvSpPr txBox="1"/>
          <p:nvPr/>
        </p:nvSpPr>
        <p:spPr>
          <a:xfrm>
            <a:off x="9640386" y="1431940"/>
            <a:ext cx="1375698" cy="369332"/>
          </a:xfrm>
          <a:prstGeom prst="rect">
            <a:avLst/>
          </a:prstGeom>
          <a:noFill/>
        </p:spPr>
        <p:txBody>
          <a:bodyPr wrap="none" rtlCol="0">
            <a:spAutoFit/>
          </a:bodyPr>
          <a:lstStyle/>
          <a:p>
            <a:r>
              <a:rPr lang="en-US" dirty="0"/>
              <a:t>24488 sq km</a:t>
            </a:r>
          </a:p>
        </p:txBody>
      </p:sp>
      <p:sp>
        <p:nvSpPr>
          <p:cNvPr id="17" name="TextBox 16">
            <a:extLst>
              <a:ext uri="{FF2B5EF4-FFF2-40B4-BE49-F238E27FC236}">
                <a16:creationId xmlns:a16="http://schemas.microsoft.com/office/drawing/2014/main" id="{727D76CE-2C0C-588A-672A-E892D0B26AA4}"/>
              </a:ext>
            </a:extLst>
          </p:cNvPr>
          <p:cNvSpPr txBox="1"/>
          <p:nvPr/>
        </p:nvSpPr>
        <p:spPr>
          <a:xfrm>
            <a:off x="1910316" y="3861966"/>
            <a:ext cx="1375698" cy="369332"/>
          </a:xfrm>
          <a:prstGeom prst="rect">
            <a:avLst/>
          </a:prstGeom>
          <a:noFill/>
        </p:spPr>
        <p:txBody>
          <a:bodyPr wrap="none" rtlCol="0">
            <a:spAutoFit/>
          </a:bodyPr>
          <a:lstStyle/>
          <a:p>
            <a:r>
              <a:rPr lang="en-US" dirty="0"/>
              <a:t>43950 sq km</a:t>
            </a:r>
          </a:p>
        </p:txBody>
      </p:sp>
      <p:sp>
        <p:nvSpPr>
          <p:cNvPr id="18" name="TextBox 17">
            <a:extLst>
              <a:ext uri="{FF2B5EF4-FFF2-40B4-BE49-F238E27FC236}">
                <a16:creationId xmlns:a16="http://schemas.microsoft.com/office/drawing/2014/main" id="{5EB7084A-0B44-537B-3535-554562503E01}"/>
              </a:ext>
            </a:extLst>
          </p:cNvPr>
          <p:cNvSpPr txBox="1"/>
          <p:nvPr/>
        </p:nvSpPr>
        <p:spPr>
          <a:xfrm>
            <a:off x="6474768" y="3861966"/>
            <a:ext cx="1375698" cy="369332"/>
          </a:xfrm>
          <a:prstGeom prst="rect">
            <a:avLst/>
          </a:prstGeom>
          <a:noFill/>
        </p:spPr>
        <p:txBody>
          <a:bodyPr wrap="none" rtlCol="0">
            <a:spAutoFit/>
          </a:bodyPr>
          <a:lstStyle/>
          <a:p>
            <a:r>
              <a:rPr lang="en-US" dirty="0"/>
              <a:t>32917 sq km</a:t>
            </a:r>
          </a:p>
        </p:txBody>
      </p:sp>
      <p:pic>
        <p:nvPicPr>
          <p:cNvPr id="20" name="Picture 19" descr="A map of the united states&#10;&#10;Description automatically generated">
            <a:extLst>
              <a:ext uri="{FF2B5EF4-FFF2-40B4-BE49-F238E27FC236}">
                <a16:creationId xmlns:a16="http://schemas.microsoft.com/office/drawing/2014/main" id="{CD14553C-C17B-8043-028D-C200F5751945}"/>
              </a:ext>
            </a:extLst>
          </p:cNvPr>
          <p:cNvPicPr>
            <a:picLocks noChangeAspect="1"/>
          </p:cNvPicPr>
          <p:nvPr/>
        </p:nvPicPr>
        <p:blipFill rotWithShape="1">
          <a:blip r:embed="rId4"/>
          <a:srcRect l="26083" r="24931"/>
          <a:stretch/>
        </p:blipFill>
        <p:spPr>
          <a:xfrm>
            <a:off x="8083438" y="3529434"/>
            <a:ext cx="2864159" cy="3328566"/>
          </a:xfrm>
          <a:prstGeom prst="rect">
            <a:avLst/>
          </a:prstGeom>
        </p:spPr>
      </p:pic>
      <p:sp>
        <p:nvSpPr>
          <p:cNvPr id="21" name="Oval 20">
            <a:extLst>
              <a:ext uri="{FF2B5EF4-FFF2-40B4-BE49-F238E27FC236}">
                <a16:creationId xmlns:a16="http://schemas.microsoft.com/office/drawing/2014/main" id="{F11B1382-065B-10FD-C8F2-803E9ACC0CA5}"/>
              </a:ext>
            </a:extLst>
          </p:cNvPr>
          <p:cNvSpPr/>
          <p:nvPr/>
        </p:nvSpPr>
        <p:spPr>
          <a:xfrm>
            <a:off x="1524000" y="3529434"/>
            <a:ext cx="426720" cy="2312566"/>
          </a:xfrm>
          <a:prstGeom prst="ellipse">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514321F-D080-35B5-BB7D-B8EE43AB8B42}"/>
              </a:ext>
            </a:extLst>
          </p:cNvPr>
          <p:cNvSpPr/>
          <p:nvPr/>
        </p:nvSpPr>
        <p:spPr>
          <a:xfrm>
            <a:off x="6404093" y="4653383"/>
            <a:ext cx="1517047" cy="467980"/>
          </a:xfrm>
          <a:prstGeom prst="ellipse">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D010A58-4970-479A-E925-3E09CE5559BE}"/>
              </a:ext>
            </a:extLst>
          </p:cNvPr>
          <p:cNvSpPr/>
          <p:nvPr/>
        </p:nvSpPr>
        <p:spPr>
          <a:xfrm>
            <a:off x="7850466" y="1048770"/>
            <a:ext cx="426720" cy="2312566"/>
          </a:xfrm>
          <a:prstGeom prst="ellipse">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6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Limited capture success</a:t>
            </a:r>
          </a:p>
          <a:p>
            <a:pPr lvl="1"/>
            <a:r>
              <a:rPr lang="en-US" dirty="0"/>
              <a:t>7950 samples in the Gulf of Maine with all necessary environmental and spatial information. 1480 instances of capture, only 77 of which were multiple fish.</a:t>
            </a:r>
          </a:p>
          <a:p>
            <a:pPr lvl="1"/>
            <a:r>
              <a:rPr lang="en-US" dirty="0"/>
              <a:t>This is not enough contrast to provide useful information to the second linear predictor, positive catch rate (abundance).</a:t>
            </a:r>
          </a:p>
          <a:p>
            <a:pPr lvl="1"/>
            <a:r>
              <a:rPr lang="en-US" dirty="0"/>
              <a:t>A few years have under 10 fish landed – 2004, 2006, 2013.</a:t>
            </a:r>
          </a:p>
          <a:p>
            <a:pPr lvl="1"/>
            <a:r>
              <a:rPr lang="en-US" dirty="0"/>
              <a:t>End result: drop spatial and </a:t>
            </a:r>
            <a:r>
              <a:rPr lang="en-US" dirty="0" err="1"/>
              <a:t>spatio</a:t>
            </a:r>
            <a:r>
              <a:rPr lang="en-US" dirty="0"/>
              <a:t>-temporal effects for the 2</a:t>
            </a:r>
            <a:r>
              <a:rPr lang="en-US" baseline="30000" dirty="0"/>
              <a:t>nd</a:t>
            </a:r>
            <a:r>
              <a:rPr lang="en-US" dirty="0"/>
              <a:t> linear predictor </a:t>
            </a:r>
          </a:p>
          <a:p>
            <a:pPr lvl="1"/>
            <a:r>
              <a:rPr lang="en-US" dirty="0"/>
              <a:t>Model fails every time, with every reasonable structure, if spatial and </a:t>
            </a:r>
            <a:r>
              <a:rPr lang="en-US" dirty="0" err="1"/>
              <a:t>spatio</a:t>
            </a:r>
            <a:r>
              <a:rPr lang="en-US" dirty="0"/>
              <a:t>-temporal effects are left on for the 2</a:t>
            </a:r>
            <a:r>
              <a:rPr lang="en-US" baseline="30000" dirty="0"/>
              <a:t>nd</a:t>
            </a:r>
            <a:r>
              <a:rPr lang="en-US" dirty="0"/>
              <a:t> linear predictor.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637810"/>
      </p:ext>
    </p:extLst>
  </p:cSld>
  <p:clrMapOvr>
    <a:masterClrMapping/>
  </p:clrMapOvr>
</p:sld>
</file>

<file path=ppt/theme/theme1.xml><?xml version="1.0" encoding="utf-8"?>
<a:theme xmlns:a="http://schemas.openxmlformats.org/drawingml/2006/main" name="Office Theme">
  <a:themeElements>
    <a:clrScheme name="GMRI PPT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EE9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201597</TotalTime>
  <Words>8078</Words>
  <Application>Microsoft Office PowerPoint</Application>
  <PresentationFormat>Widescreen</PresentationFormat>
  <Paragraphs>653</Paragraphs>
  <Slides>106</Slides>
  <Notes>97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106</vt:i4>
      </vt:variant>
    </vt:vector>
  </HeadingPairs>
  <TitlesOfParts>
    <vt:vector size="109" baseType="lpstr">
      <vt:lpstr>Arial</vt:lpstr>
      <vt:lpstr>Calibri</vt:lpstr>
      <vt:lpstr>Office Theme</vt:lpstr>
      <vt:lpstr>Current BFT model results and comparison to previously published models</vt:lpstr>
      <vt:lpstr>About this PPT</vt:lpstr>
      <vt:lpstr>How long do these models take to run?</vt:lpstr>
      <vt:lpstr>Model choice and input comparisons  Updated US only models (with prey), large size - Hansell et al. (2022) Spatio-temporal dynamics of BFT in US waters of the NW Atlantic</vt:lpstr>
      <vt:lpstr>Model structuring – domains</vt:lpstr>
      <vt:lpstr>Model structuring – domains</vt:lpstr>
      <vt:lpstr>Model structuring – data inputs</vt:lpstr>
      <vt:lpstr>Model structuring – spatio-temporal variation</vt:lpstr>
      <vt:lpstr>Gaussian Markov Random Fields (“fine_scale”)</vt:lpstr>
      <vt:lpstr>Density covariate updates</vt:lpstr>
      <vt:lpstr>Density covariate model formula</vt:lpstr>
      <vt:lpstr>Indices of relative abundance</vt:lpstr>
      <vt:lpstr>Index of relative abundance takeaways</vt:lpstr>
      <vt:lpstr>Overall explanatory power of covariates – GMRF</vt:lpstr>
      <vt:lpstr>Overall explanatory power of covariates – GMRF</vt:lpstr>
      <vt:lpstr>Explanatory power of covariates – GMRF takeaways</vt:lpstr>
      <vt:lpstr>Mapping spatial density</vt:lpstr>
      <vt:lpstr>Center of gravity</vt:lpstr>
      <vt:lpstr>Center of gravity</vt:lpstr>
      <vt:lpstr>Explanatory power of GMRF takeaways</vt:lpstr>
      <vt:lpstr>Range Edges</vt:lpstr>
      <vt:lpstr>Range Edges</vt:lpstr>
      <vt:lpstr>Range edge takeaways</vt:lpstr>
      <vt:lpstr>Effective area occupied</vt:lpstr>
      <vt:lpstr>Effective area occupied takeaways</vt:lpstr>
      <vt:lpstr>Density Covariate Marginal Effects</vt:lpstr>
      <vt:lpstr>Density covariate marginal effects takeaways</vt:lpstr>
      <vt:lpstr>Relative explanatory power of density covariates</vt:lpstr>
      <vt:lpstr>Relative explanatory power of density covariates</vt:lpstr>
      <vt:lpstr>Relative explanatory power of covariates takeaways</vt:lpstr>
      <vt:lpstr>Overall</vt:lpstr>
      <vt:lpstr>Tweaks</vt:lpstr>
      <vt:lpstr>Model choice and input comparisons  Updated US-Canadian joint models, large size - Hansell et al. (2021) Development of a western large Atlantic BFT index of abundance based on Canadian and US rod and reel fisheries data </vt:lpstr>
      <vt:lpstr>Model structuring – domains</vt:lpstr>
      <vt:lpstr>Model structuring – domains</vt:lpstr>
      <vt:lpstr>Model structuring – data inputs</vt:lpstr>
      <vt:lpstr>Model structuring – spatio-temporal variation</vt:lpstr>
      <vt:lpstr>Gaussian Markov Random Fields (“fine_scale”)</vt:lpstr>
      <vt:lpstr>Density covariate updates</vt:lpstr>
      <vt:lpstr>Density covariate model formula</vt:lpstr>
      <vt:lpstr>Indices of abundance</vt:lpstr>
      <vt:lpstr>Index of relative abundance takeaways</vt:lpstr>
      <vt:lpstr>Overall explanatory power of covariates – GMRF</vt:lpstr>
      <vt:lpstr>Overall explanatory power of covariates – GMRF</vt:lpstr>
      <vt:lpstr>Explanatory power of covariates – GMRF takeaways</vt:lpstr>
      <vt:lpstr>Mapping spatial density</vt:lpstr>
      <vt:lpstr>Center of gravity - strata</vt:lpstr>
      <vt:lpstr>Center of gravity - strata</vt:lpstr>
      <vt:lpstr>Center of gravity</vt:lpstr>
      <vt:lpstr>Center of gravity</vt:lpstr>
      <vt:lpstr>Center of gravity takeaways</vt:lpstr>
      <vt:lpstr>Range Edges</vt:lpstr>
      <vt:lpstr>Range Edges</vt:lpstr>
      <vt:lpstr>Relative abundance index takeaways</vt:lpstr>
      <vt:lpstr>Effective area occupied - strata</vt:lpstr>
      <vt:lpstr>Effective area occupied</vt:lpstr>
      <vt:lpstr>Effective area occupied takeaways</vt:lpstr>
      <vt:lpstr>Density Covariate Marginal Effects – Presence/Absence</vt:lpstr>
      <vt:lpstr>Density Covariate Marginal Effects – Positive catch rate</vt:lpstr>
      <vt:lpstr>Density covariate marginal effects takeaways</vt:lpstr>
      <vt:lpstr>Relative explanatory power of density covariates</vt:lpstr>
      <vt:lpstr>Relative explanatory power of density covariates</vt:lpstr>
      <vt:lpstr>Relative explanatory power of covariates takeaways</vt:lpstr>
      <vt:lpstr>Overall</vt:lpstr>
      <vt:lpstr>Tweaks</vt:lpstr>
      <vt:lpstr>Ending thoughts</vt:lpstr>
      <vt:lpstr>BONUS SECTIONS  Probably too much detail for anyone but me. Lots of background info and justifications.</vt:lpstr>
      <vt:lpstr>Joint model structuring and input decisions</vt:lpstr>
      <vt:lpstr>Merging Canadian and US effort measures</vt:lpstr>
      <vt:lpstr>Merging Canadian and US effort measures</vt:lpstr>
      <vt:lpstr>Merging Canadian and US effort measures</vt:lpstr>
      <vt:lpstr>Deciding on spatial domains and model structure for both joint and prey models</vt:lpstr>
      <vt:lpstr>Spatial domain and fleets</vt:lpstr>
      <vt:lpstr>Joint spatial domain – Tuna</vt:lpstr>
      <vt:lpstr>Spatial domain – Prey</vt:lpstr>
      <vt:lpstr>BFT Prey VAST model</vt:lpstr>
      <vt:lpstr>Data input decisions</vt:lpstr>
      <vt:lpstr>Model structuring decisions</vt:lpstr>
      <vt:lpstr>Annual relative indices of abundance</vt:lpstr>
      <vt:lpstr>Distribution shifts</vt:lpstr>
      <vt:lpstr>Distribution shifts</vt:lpstr>
      <vt:lpstr>Distribution shifts</vt:lpstr>
      <vt:lpstr>Considerations and improvements</vt:lpstr>
      <vt:lpstr>Shifts in US Large BFT fishery spatio-temporal effort</vt:lpstr>
      <vt:lpstr>Temporal shifts in effort</vt:lpstr>
      <vt:lpstr>Annual and monthly shifts in effort</vt:lpstr>
      <vt:lpstr>Yearly shift in effort per month</vt:lpstr>
      <vt:lpstr>Yearly shift in effort per month</vt:lpstr>
      <vt:lpstr>What does this mean for the modeling</vt:lpstr>
      <vt:lpstr>Shifts in Canadian “Large” BFT fishery spatio-temporal effort</vt:lpstr>
      <vt:lpstr>Temporal shifts in effort</vt:lpstr>
      <vt:lpstr>Annual and monthly shifts in effort</vt:lpstr>
      <vt:lpstr>Yearly shift in effort per month</vt:lpstr>
      <vt:lpstr>Yearly shift in effort per month</vt:lpstr>
      <vt:lpstr>What does this mean for the modeling</vt:lpstr>
      <vt:lpstr>Failed US Only models and what I learned from them:  Justifications for current modeling decisions</vt:lpstr>
      <vt:lpstr>Difficulties</vt:lpstr>
      <vt:lpstr>Difficulties</vt:lpstr>
      <vt:lpstr>Difficulties</vt:lpstr>
      <vt:lpstr>Difficulties</vt:lpstr>
      <vt:lpstr>Difficulties</vt:lpstr>
      <vt:lpstr>Difficulties</vt:lpstr>
      <vt:lpstr>Difficulties</vt:lpstr>
      <vt:lpstr>Difficulties</vt:lpstr>
      <vt:lpstr>Difficulties</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Petri Tuohimaa</dc:creator>
  <cp:lastModifiedBy>Katie Lankowicz</cp:lastModifiedBy>
  <cp:revision>690</cp:revision>
  <cp:lastPrinted>2022-02-11T18:40:05Z</cp:lastPrinted>
  <dcterms:created xsi:type="dcterms:W3CDTF">2013-03-19T10:42:00Z</dcterms:created>
  <dcterms:modified xsi:type="dcterms:W3CDTF">2024-05-23T14:21:08Z</dcterms:modified>
</cp:coreProperties>
</file>